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8" r:id="rId2"/>
    <p:sldId id="260" r:id="rId3"/>
    <p:sldId id="261" r:id="rId4"/>
    <p:sldId id="268" r:id="rId5"/>
    <p:sldId id="263" r:id="rId6"/>
    <p:sldId id="264" r:id="rId7"/>
    <p:sldId id="265" r:id="rId8"/>
    <p:sldId id="267" r:id="rId9"/>
    <p:sldId id="293" r:id="rId10"/>
    <p:sldId id="294" r:id="rId11"/>
    <p:sldId id="269" r:id="rId12"/>
    <p:sldId id="270" r:id="rId13"/>
    <p:sldId id="271" r:id="rId14"/>
    <p:sldId id="273" r:id="rId15"/>
    <p:sldId id="279" r:id="rId16"/>
    <p:sldId id="280" r:id="rId17"/>
    <p:sldId id="282" r:id="rId18"/>
    <p:sldId id="286" r:id="rId19"/>
    <p:sldId id="284" r:id="rId20"/>
    <p:sldId id="285" r:id="rId21"/>
    <p:sldId id="289" r:id="rId22"/>
    <p:sldId id="292" r:id="rId23"/>
    <p:sldId id="291" r:id="rId24"/>
    <p:sldId id="287" r:id="rId25"/>
    <p:sldId id="28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5D1"/>
    <a:srgbClr val="5C8BC4"/>
    <a:srgbClr val="3F70AA"/>
    <a:srgbClr val="6D97C9"/>
    <a:srgbClr val="2D686D"/>
    <a:srgbClr val="72BAC4"/>
    <a:srgbClr val="D8D8D8"/>
    <a:srgbClr val="EDDCA9"/>
    <a:srgbClr val="ADC5E1"/>
    <a:srgbClr val="949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>
      <p:cViewPr varScale="1">
        <p:scale>
          <a:sx n="152" d="100"/>
          <a:sy n="152" d="100"/>
        </p:scale>
        <p:origin x="50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/>
      <dgm:spPr>
        <a:solidFill>
          <a:srgbClr val="6D97C9"/>
        </a:solidFill>
      </dgm:spPr>
      <dgm:t>
        <a:bodyPr/>
        <a:lstStyle/>
        <a:p>
          <a:r>
            <a:rPr lang="fa-IR" b="1" i="1" dirty="0" smtClean="0">
              <a:solidFill>
                <a:schemeClr val="tx1"/>
              </a:solidFill>
              <a:cs typeface="B Nazanin" panose="00000400000000000000" pitchFamily="2" charset="-78"/>
            </a:rPr>
            <a:t>تعاریف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6297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172FC-5306-4B68-AC0C-01599B72B6E6}" type="presOf" srcId="{43041E0D-339C-44D6-998C-3700D55FFBCF}" destId="{D3898DF0-F592-4A04-BADB-EC9115C7E095}" srcOrd="0" destOrd="0" presId="urn:microsoft.com/office/officeart/2005/8/layout/vList3#1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B8D052B5-2B0C-49F7-ABB1-45343B0A6F6D}" type="presOf" srcId="{9BC28A3E-5A40-4452-8E7A-1D40CCA6E6A7}" destId="{6209EA4E-157D-4637-BE62-E8365F3A0F96}" srcOrd="0" destOrd="0" presId="urn:microsoft.com/office/officeart/2005/8/layout/vList3#1"/>
    <dgm:cxn modelId="{59D099D1-287F-4AA3-B911-B8B4B0C914E9}" type="presParOf" srcId="{D3898DF0-F592-4A04-BADB-EC9115C7E095}" destId="{0A4FFA71-5ED1-45F0-8CCC-D8AF1F4A8E0A}" srcOrd="0" destOrd="0" presId="urn:microsoft.com/office/officeart/2005/8/layout/vList3#1"/>
    <dgm:cxn modelId="{DF8163A7-7ACB-4E9F-980C-8C1271AB098A}" type="presParOf" srcId="{0A4FFA71-5ED1-45F0-8CCC-D8AF1F4A8E0A}" destId="{24E3278D-B7AD-4F53-B7E1-5453282F2721}" srcOrd="0" destOrd="0" presId="urn:microsoft.com/office/officeart/2005/8/layout/vList3#1"/>
    <dgm:cxn modelId="{B91E5897-7CA6-40D1-8026-B1848D2638C7}" type="presParOf" srcId="{0A4FFA71-5ED1-45F0-8CCC-D8AF1F4A8E0A}" destId="{6209EA4E-157D-4637-BE62-E8365F3A0F9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تأثیر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پیاده‌سازی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en-US" sz="1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در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آموزش</a:t>
          </a:r>
          <a:endParaRPr lang="en-US" sz="1400" b="0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246" custLinFactNeighborY="-1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64119-6ADD-49EA-9F10-767C63F87602}" type="presOf" srcId="{9BC28A3E-5A40-4452-8E7A-1D40CCA6E6A7}" destId="{6209EA4E-157D-4637-BE62-E8365F3A0F96}" srcOrd="0" destOrd="0" presId="urn:microsoft.com/office/officeart/2005/8/layout/vList3#10"/>
    <dgm:cxn modelId="{14D600A3-80A7-440A-ABB7-52EA4FF1A18C}" type="presOf" srcId="{43041E0D-339C-44D6-998C-3700D55FFBCF}" destId="{D3898DF0-F592-4A04-BADB-EC9115C7E095}" srcOrd="0" destOrd="0" presId="urn:microsoft.com/office/officeart/2005/8/layout/vList3#10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6242EC99-EFF7-460B-8B1E-D8478C30A0C2}" type="presParOf" srcId="{D3898DF0-F592-4A04-BADB-EC9115C7E095}" destId="{0A4FFA71-5ED1-45F0-8CCC-D8AF1F4A8E0A}" srcOrd="0" destOrd="0" presId="urn:microsoft.com/office/officeart/2005/8/layout/vList3#10"/>
    <dgm:cxn modelId="{3A85DA7C-C8D5-4FA4-BBE6-8CC0EFF0EF5B}" type="presParOf" srcId="{0A4FFA71-5ED1-45F0-8CCC-D8AF1F4A8E0A}" destId="{24E3278D-B7AD-4F53-B7E1-5453282F2721}" srcOrd="0" destOrd="0" presId="urn:microsoft.com/office/officeart/2005/8/layout/vList3#10"/>
    <dgm:cxn modelId="{73C91EF3-D3C6-4AD9-8CF8-18D7ACBC6CA4}" type="presParOf" srcId="{0A4FFA71-5ED1-45F0-8CCC-D8AF1F4A8E0A}" destId="{6209EA4E-157D-4637-BE62-E8365F3A0F96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1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اجرای موفقیت آمیز </a:t>
          </a:r>
          <a:r>
            <a:rPr lang="en-US" sz="1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در</a:t>
          </a:r>
          <a:r>
            <a:rPr lang="fa-IR" sz="1400" b="0" i="1" dirty="0" smtClean="0">
              <a:solidFill>
                <a:schemeClr val="tx1"/>
              </a:solidFill>
            </a:rPr>
            <a:t> </a:t>
          </a:r>
          <a:r>
            <a:rPr lang="fa-IR" sz="1400" b="0" i="1" dirty="0" smtClean="0">
              <a:solidFill>
                <a:schemeClr val="tx1"/>
              </a:solidFill>
              <a:cs typeface="B Nazanin" panose="00000400000000000000" pitchFamily="2" charset="-78"/>
            </a:rPr>
            <a:t>آموزش</a:t>
          </a:r>
          <a:endParaRPr lang="en-US" sz="1400" b="0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80538-8A0C-438C-93A3-C8994425453E}" type="presOf" srcId="{43041E0D-339C-44D6-998C-3700D55FFBCF}" destId="{D3898DF0-F592-4A04-BADB-EC9115C7E095}" srcOrd="0" destOrd="0" presId="urn:microsoft.com/office/officeart/2005/8/layout/vList3#11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F679F774-5580-4DDA-B87F-A962CB2FDE6A}" type="presOf" srcId="{9BC28A3E-5A40-4452-8E7A-1D40CCA6E6A7}" destId="{6209EA4E-157D-4637-BE62-E8365F3A0F96}" srcOrd="0" destOrd="0" presId="urn:microsoft.com/office/officeart/2005/8/layout/vList3#11"/>
    <dgm:cxn modelId="{9236BFF3-5551-4DE2-AE2C-308BA98BFC91}" type="presParOf" srcId="{D3898DF0-F592-4A04-BADB-EC9115C7E095}" destId="{0A4FFA71-5ED1-45F0-8CCC-D8AF1F4A8E0A}" srcOrd="0" destOrd="0" presId="urn:microsoft.com/office/officeart/2005/8/layout/vList3#11"/>
    <dgm:cxn modelId="{0A39DF09-F997-4FDB-9009-74622889A4EC}" type="presParOf" srcId="{0A4FFA71-5ED1-45F0-8CCC-D8AF1F4A8E0A}" destId="{24E3278D-B7AD-4F53-B7E1-5453282F2721}" srcOrd="0" destOrd="0" presId="urn:microsoft.com/office/officeart/2005/8/layout/vList3#11"/>
    <dgm:cxn modelId="{3DC9032F-FB8E-4500-AAD2-DC905BB65B1D}" type="presParOf" srcId="{0A4FFA71-5ED1-45F0-8CCC-D8AF1F4A8E0A}" destId="{6209EA4E-157D-4637-BE62-E8365F3A0F96}" srcOrd="1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7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163E7-6247-439A-9B6D-01F881EA2F0E}" type="presOf" srcId="{43041E0D-339C-44D6-998C-3700D55FFBCF}" destId="{D3898DF0-F592-4A04-BADB-EC9115C7E095}" srcOrd="0" destOrd="0" presId="urn:microsoft.com/office/officeart/2005/8/layout/vList3#17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2030B6F6-8145-4CAE-95FC-94BBFE2DD577}" type="presOf" srcId="{9BC28A3E-5A40-4452-8E7A-1D40CCA6E6A7}" destId="{6209EA4E-157D-4637-BE62-E8365F3A0F96}" srcOrd="0" destOrd="0" presId="urn:microsoft.com/office/officeart/2005/8/layout/vList3#17"/>
    <dgm:cxn modelId="{A7E823A3-7ADE-4E21-8A28-4A043A34E225}" type="presParOf" srcId="{D3898DF0-F592-4A04-BADB-EC9115C7E095}" destId="{0A4FFA71-5ED1-45F0-8CCC-D8AF1F4A8E0A}" srcOrd="0" destOrd="0" presId="urn:microsoft.com/office/officeart/2005/8/layout/vList3#17"/>
    <dgm:cxn modelId="{93C31C41-D615-45B9-B965-D7A6C0F291C9}" type="presParOf" srcId="{0A4FFA71-5ED1-45F0-8CCC-D8AF1F4A8E0A}" destId="{24E3278D-B7AD-4F53-B7E1-5453282F2721}" srcOrd="0" destOrd="0" presId="urn:microsoft.com/office/officeart/2005/8/layout/vList3#17"/>
    <dgm:cxn modelId="{2C00A7A2-6E28-447A-A042-18362BD95478}" type="presParOf" srcId="{0A4FFA71-5ED1-45F0-8CCC-D8AF1F4A8E0A}" destId="{6209EA4E-157D-4637-BE62-E8365F3A0F96}" srcOrd="1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8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36B47-6793-4669-A4C1-6F303DDF9CEE}" type="presOf" srcId="{43041E0D-339C-44D6-998C-3700D55FFBCF}" destId="{D3898DF0-F592-4A04-BADB-EC9115C7E095}" srcOrd="0" destOrd="0" presId="urn:microsoft.com/office/officeart/2005/8/layout/vList3#18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4631EA6A-C661-45AF-8118-0593937134F2}" type="presOf" srcId="{9BC28A3E-5A40-4452-8E7A-1D40CCA6E6A7}" destId="{6209EA4E-157D-4637-BE62-E8365F3A0F96}" srcOrd="0" destOrd="0" presId="urn:microsoft.com/office/officeart/2005/8/layout/vList3#18"/>
    <dgm:cxn modelId="{7FDDE3CB-E7A1-4A00-AD2A-6DFD19CBC3CC}" type="presParOf" srcId="{D3898DF0-F592-4A04-BADB-EC9115C7E095}" destId="{0A4FFA71-5ED1-45F0-8CCC-D8AF1F4A8E0A}" srcOrd="0" destOrd="0" presId="urn:microsoft.com/office/officeart/2005/8/layout/vList3#18"/>
    <dgm:cxn modelId="{D4E25E4E-6501-40E2-A6FF-3693AC6B67B7}" type="presParOf" srcId="{0A4FFA71-5ED1-45F0-8CCC-D8AF1F4A8E0A}" destId="{24E3278D-B7AD-4F53-B7E1-5453282F2721}" srcOrd="0" destOrd="0" presId="urn:microsoft.com/office/officeart/2005/8/layout/vList3#18"/>
    <dgm:cxn modelId="{F513BB99-C5DE-4BA0-AAAC-655884B30FE7}" type="presParOf" srcId="{0A4FFA71-5ED1-45F0-8CCC-D8AF1F4A8E0A}" destId="{6209EA4E-157D-4637-BE62-E8365F3A0F96}" srcOrd="1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19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A1660-DFC0-452E-9DF8-58A9FFA1221B}" type="presOf" srcId="{9BC28A3E-5A40-4452-8E7A-1D40CCA6E6A7}" destId="{6209EA4E-157D-4637-BE62-E8365F3A0F96}" srcOrd="0" destOrd="0" presId="urn:microsoft.com/office/officeart/2005/8/layout/vList3#19"/>
    <dgm:cxn modelId="{B5592186-4891-498E-A021-03513DDC9532}" type="presOf" srcId="{43041E0D-339C-44D6-998C-3700D55FFBCF}" destId="{D3898DF0-F592-4A04-BADB-EC9115C7E095}" srcOrd="0" destOrd="0" presId="urn:microsoft.com/office/officeart/2005/8/layout/vList3#19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26BA44AC-EB7B-41ED-AFB5-B1262D4499FC}" type="presParOf" srcId="{D3898DF0-F592-4A04-BADB-EC9115C7E095}" destId="{0A4FFA71-5ED1-45F0-8CCC-D8AF1F4A8E0A}" srcOrd="0" destOrd="0" presId="urn:microsoft.com/office/officeart/2005/8/layout/vList3#19"/>
    <dgm:cxn modelId="{19A6C995-9C27-4D75-B780-85E26A9E770E}" type="presParOf" srcId="{0A4FFA71-5ED1-45F0-8CCC-D8AF1F4A8E0A}" destId="{24E3278D-B7AD-4F53-B7E1-5453282F2721}" srcOrd="0" destOrd="0" presId="urn:microsoft.com/office/officeart/2005/8/layout/vList3#19"/>
    <dgm:cxn modelId="{3BBDCBAB-126B-405A-9833-0D90C9AF5EFB}" type="presParOf" srcId="{0A4FFA71-5ED1-45F0-8CCC-D8AF1F4A8E0A}" destId="{6209EA4E-157D-4637-BE62-E8365F3A0F96}" srcOrd="1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20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AD9FB-F5E7-4677-8CA2-9E5B7C2D53E6}" type="presOf" srcId="{43041E0D-339C-44D6-998C-3700D55FFBCF}" destId="{D3898DF0-F592-4A04-BADB-EC9115C7E095}" srcOrd="0" destOrd="0" presId="urn:microsoft.com/office/officeart/2005/8/layout/vList3#20"/>
    <dgm:cxn modelId="{042C5049-2BD0-4544-9635-10712657B678}" type="presOf" srcId="{9BC28A3E-5A40-4452-8E7A-1D40CCA6E6A7}" destId="{6209EA4E-157D-4637-BE62-E8365F3A0F96}" srcOrd="0" destOrd="0" presId="urn:microsoft.com/office/officeart/2005/8/layout/vList3#20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16257A85-17A0-436C-8D14-1A7446F66073}" type="presParOf" srcId="{D3898DF0-F592-4A04-BADB-EC9115C7E095}" destId="{0A4FFA71-5ED1-45F0-8CCC-D8AF1F4A8E0A}" srcOrd="0" destOrd="0" presId="urn:microsoft.com/office/officeart/2005/8/layout/vList3#20"/>
    <dgm:cxn modelId="{2C168421-ACF8-42C9-903F-BFAE0DDC309C}" type="presParOf" srcId="{0A4FFA71-5ED1-45F0-8CCC-D8AF1F4A8E0A}" destId="{24E3278D-B7AD-4F53-B7E1-5453282F2721}" srcOrd="0" destOrd="0" presId="urn:microsoft.com/office/officeart/2005/8/layout/vList3#20"/>
    <dgm:cxn modelId="{50C98F47-BE5D-4ED7-88FB-4C7890884A4F}" type="presParOf" srcId="{0A4FFA71-5ED1-45F0-8CCC-D8AF1F4A8E0A}" destId="{6209EA4E-157D-4637-BE62-E8365F3A0F96}" srcOrd="1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21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F44A594B-E01D-4001-A5F5-AEC0D159AC6F}" type="presOf" srcId="{43041E0D-339C-44D6-998C-3700D55FFBCF}" destId="{D3898DF0-F592-4A04-BADB-EC9115C7E095}" srcOrd="0" destOrd="0" presId="urn:microsoft.com/office/officeart/2005/8/layout/vList3#21"/>
    <dgm:cxn modelId="{C529C4D9-37E7-4C51-83F4-B06205A63116}" type="presOf" srcId="{9BC28A3E-5A40-4452-8E7A-1D40CCA6E6A7}" destId="{6209EA4E-157D-4637-BE62-E8365F3A0F96}" srcOrd="0" destOrd="0" presId="urn:microsoft.com/office/officeart/2005/8/layout/vList3#21"/>
    <dgm:cxn modelId="{2AF40724-9500-4D6F-A3F6-A2C565A533BF}" type="presParOf" srcId="{D3898DF0-F592-4A04-BADB-EC9115C7E095}" destId="{0A4FFA71-5ED1-45F0-8CCC-D8AF1F4A8E0A}" srcOrd="0" destOrd="0" presId="urn:microsoft.com/office/officeart/2005/8/layout/vList3#21"/>
    <dgm:cxn modelId="{3D3E46EB-5E8F-4565-B4F2-DE1E0C37094B}" type="presParOf" srcId="{0A4FFA71-5ED1-45F0-8CCC-D8AF1F4A8E0A}" destId="{24E3278D-B7AD-4F53-B7E1-5453282F2721}" srcOrd="0" destOrd="0" presId="urn:microsoft.com/office/officeart/2005/8/layout/vList3#21"/>
    <dgm:cxn modelId="{1C8EA1F6-DE3A-418D-B161-121E2589F1E7}" type="presParOf" srcId="{0A4FFA71-5ED1-45F0-8CCC-D8AF1F4A8E0A}" destId="{6209EA4E-157D-4637-BE62-E8365F3A0F96}" srcOrd="1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22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555" custLinFactNeighborY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CD397-67BE-4DC4-B44D-C8F7BE957511}" type="presOf" srcId="{9BC28A3E-5A40-4452-8E7A-1D40CCA6E6A7}" destId="{6209EA4E-157D-4637-BE62-E8365F3A0F96}" srcOrd="0" destOrd="0" presId="urn:microsoft.com/office/officeart/2005/8/layout/vList3#22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FA7D02FC-E219-495A-B62E-B50A77083A3E}" type="presOf" srcId="{43041E0D-339C-44D6-998C-3700D55FFBCF}" destId="{D3898DF0-F592-4A04-BADB-EC9115C7E095}" srcOrd="0" destOrd="0" presId="urn:microsoft.com/office/officeart/2005/8/layout/vList3#22"/>
    <dgm:cxn modelId="{8DC27CEF-BB3F-431F-B2F9-C15283918496}" type="presParOf" srcId="{D3898DF0-F592-4A04-BADB-EC9115C7E095}" destId="{0A4FFA71-5ED1-45F0-8CCC-D8AF1F4A8E0A}" srcOrd="0" destOrd="0" presId="urn:microsoft.com/office/officeart/2005/8/layout/vList3#22"/>
    <dgm:cxn modelId="{BDD2DC91-D973-4911-A3F4-796E75177C32}" type="presParOf" srcId="{0A4FFA71-5ED1-45F0-8CCC-D8AF1F4A8E0A}" destId="{24E3278D-B7AD-4F53-B7E1-5453282F2721}" srcOrd="0" destOrd="0" presId="urn:microsoft.com/office/officeart/2005/8/layout/vList3#22"/>
    <dgm:cxn modelId="{E9AF9176-8033-4856-BD68-16D543723E05}" type="presParOf" srcId="{0A4FFA71-5ED1-45F0-8CCC-D8AF1F4A8E0A}" destId="{6209EA4E-157D-4637-BE62-E8365F3A0F96}" srcOrd="1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23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pPr rtl="1"/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نتیجه گیری و ادامه کار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1690" custLinFactNeighborY="-2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856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CA32F-877B-4A2E-8AAF-150D51C48C18}" type="presOf" srcId="{9BC28A3E-5A40-4452-8E7A-1D40CCA6E6A7}" destId="{6209EA4E-157D-4637-BE62-E8365F3A0F96}" srcOrd="0" destOrd="0" presId="urn:microsoft.com/office/officeart/2005/8/layout/vList3#23"/>
    <dgm:cxn modelId="{C026DD4A-F7D9-447B-9F94-8483E171EBF7}" type="presOf" srcId="{43041E0D-339C-44D6-998C-3700D55FFBCF}" destId="{D3898DF0-F592-4A04-BADB-EC9115C7E095}" srcOrd="0" destOrd="0" presId="urn:microsoft.com/office/officeart/2005/8/layout/vList3#23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CFA0267D-E675-4DB2-AB2C-2C58ED45B8DF}" type="presParOf" srcId="{D3898DF0-F592-4A04-BADB-EC9115C7E095}" destId="{0A4FFA71-5ED1-45F0-8CCC-D8AF1F4A8E0A}" srcOrd="0" destOrd="0" presId="urn:microsoft.com/office/officeart/2005/8/layout/vList3#23"/>
    <dgm:cxn modelId="{F967CD52-6BB6-4378-9F07-9F47DF1DA6CC}" type="presParOf" srcId="{0A4FFA71-5ED1-45F0-8CCC-D8AF1F4A8E0A}" destId="{24E3278D-B7AD-4F53-B7E1-5453282F2721}" srcOrd="0" destOrd="0" presId="urn:microsoft.com/office/officeart/2005/8/layout/vList3#23"/>
    <dgm:cxn modelId="{13480741-34A2-49CB-A8C7-EE9FE57E2EBE}" type="presParOf" srcId="{0A4FFA71-5ED1-45F0-8CCC-D8AF1F4A8E0A}" destId="{6209EA4E-157D-4637-BE62-E8365F3A0F96}" srcOrd="1" destOrd="0" presId="urn:microsoft.com/office/officeart/2005/8/layout/vList3#2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600" b="1" i="1" dirty="0" smtClean="0">
              <a:cs typeface="B Nazanin" panose="00000400000000000000" pitchFamily="2" charset="-78"/>
            </a:rPr>
            <a:t>تاریخچه مدیریت کیفیت جامع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6297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672D8E-39FD-4CF0-865E-8AB7678775F0}" type="presOf" srcId="{43041E0D-339C-44D6-998C-3700D55FFBCF}" destId="{D3898DF0-F592-4A04-BADB-EC9115C7E095}" srcOrd="0" destOrd="0" presId="urn:microsoft.com/office/officeart/2005/8/layout/vList3#2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6FBC8D6D-1FAB-46A8-98B1-EDCAC8F49F47}" type="presOf" srcId="{9BC28A3E-5A40-4452-8E7A-1D40CCA6E6A7}" destId="{6209EA4E-157D-4637-BE62-E8365F3A0F96}" srcOrd="0" destOrd="0" presId="urn:microsoft.com/office/officeart/2005/8/layout/vList3#2"/>
    <dgm:cxn modelId="{259440FF-1787-4716-AA4C-1FC8EA39521E}" type="presParOf" srcId="{D3898DF0-F592-4A04-BADB-EC9115C7E095}" destId="{0A4FFA71-5ED1-45F0-8CCC-D8AF1F4A8E0A}" srcOrd="0" destOrd="0" presId="urn:microsoft.com/office/officeart/2005/8/layout/vList3#2"/>
    <dgm:cxn modelId="{F76396BB-9A67-43C1-8331-3D746E081875}" type="presParOf" srcId="{0A4FFA71-5ED1-45F0-8CCC-D8AF1F4A8E0A}" destId="{24E3278D-B7AD-4F53-B7E1-5453282F2721}" srcOrd="0" destOrd="0" presId="urn:microsoft.com/office/officeart/2005/8/layout/vList3#2"/>
    <dgm:cxn modelId="{24F5A3FF-D785-424A-88F7-431AF54CD7C1}" type="presParOf" srcId="{0A4FFA71-5ED1-45F0-8CCC-D8AF1F4A8E0A}" destId="{6209EA4E-157D-4637-BE62-E8365F3A0F9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400" b="1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تفاوت­ مديريت کيفيت جامع و مديريت سنتي </a:t>
          </a:r>
          <a:endParaRPr lang="en-US" sz="1400" b="1" i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6297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6179ECAB-FC36-49CD-AB1B-6EDB1EC8957C}" type="presOf" srcId="{9BC28A3E-5A40-4452-8E7A-1D40CCA6E6A7}" destId="{6209EA4E-157D-4637-BE62-E8365F3A0F96}" srcOrd="0" destOrd="0" presId="urn:microsoft.com/office/officeart/2005/8/layout/vList3#3"/>
    <dgm:cxn modelId="{130E0119-4A06-4A6B-94B8-1D69EE21536C}" type="presOf" srcId="{43041E0D-339C-44D6-998C-3700D55FFBCF}" destId="{D3898DF0-F592-4A04-BADB-EC9115C7E095}" srcOrd="0" destOrd="0" presId="urn:microsoft.com/office/officeart/2005/8/layout/vList3#3"/>
    <dgm:cxn modelId="{426FB8AB-427A-4F21-9ED7-341587D2AD4A}" type="presParOf" srcId="{D3898DF0-F592-4A04-BADB-EC9115C7E095}" destId="{0A4FFA71-5ED1-45F0-8CCC-D8AF1F4A8E0A}" srcOrd="0" destOrd="0" presId="urn:microsoft.com/office/officeart/2005/8/layout/vList3#3"/>
    <dgm:cxn modelId="{4B2C0A6B-8F0C-4796-9F07-2D595EE4D471}" type="presParOf" srcId="{0A4FFA71-5ED1-45F0-8CCC-D8AF1F4A8E0A}" destId="{24E3278D-B7AD-4F53-B7E1-5453282F2721}" srcOrd="0" destOrd="0" presId="urn:microsoft.com/office/officeart/2005/8/layout/vList3#3"/>
    <dgm:cxn modelId="{CE650A45-24A6-42B7-ADE6-A71FD04B28CE}" type="presParOf" srcId="{0A4FFA71-5ED1-45F0-8CCC-D8AF1F4A8E0A}" destId="{6209EA4E-157D-4637-BE62-E8365F3A0F9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600" b="1" dirty="0" smtClean="0">
              <a:solidFill>
                <a:schemeClr val="tx1"/>
              </a:solidFill>
              <a:cs typeface="B Nazanin" panose="00000400000000000000" pitchFamily="2" charset="-78"/>
            </a:rPr>
            <a:t>اجزاء مدیریت کیفیت جامع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6297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43D1E-FC30-4445-89EB-8D52B81182FC}" type="presOf" srcId="{9BC28A3E-5A40-4452-8E7A-1D40CCA6E6A7}" destId="{6209EA4E-157D-4637-BE62-E8365F3A0F96}" srcOrd="0" destOrd="0" presId="urn:microsoft.com/office/officeart/2005/8/layout/vList3#4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F88C804F-0872-474D-AB73-A65DAE36D15E}" type="presOf" srcId="{43041E0D-339C-44D6-998C-3700D55FFBCF}" destId="{D3898DF0-F592-4A04-BADB-EC9115C7E095}" srcOrd="0" destOrd="0" presId="urn:microsoft.com/office/officeart/2005/8/layout/vList3#4"/>
    <dgm:cxn modelId="{7868DA02-E786-4CA7-BBFB-18EBDBD084EC}" type="presParOf" srcId="{D3898DF0-F592-4A04-BADB-EC9115C7E095}" destId="{0A4FFA71-5ED1-45F0-8CCC-D8AF1F4A8E0A}" srcOrd="0" destOrd="0" presId="urn:microsoft.com/office/officeart/2005/8/layout/vList3#4"/>
    <dgm:cxn modelId="{728BDFB5-22E6-497F-AB9B-0CEA7FB42F41}" type="presParOf" srcId="{0A4FFA71-5ED1-45F0-8CCC-D8AF1F4A8E0A}" destId="{24E3278D-B7AD-4F53-B7E1-5453282F2721}" srcOrd="0" destOrd="0" presId="urn:microsoft.com/office/officeart/2005/8/layout/vList3#4"/>
    <dgm:cxn modelId="{00333052-2488-40E9-83E6-6A53E612C034}" type="presParOf" srcId="{0A4FFA71-5ED1-45F0-8CCC-D8AF1F4A8E0A}" destId="{6209EA4E-157D-4637-BE62-E8365F3A0F96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رهبران فکری مدیریت کیفیت جامع</a:t>
          </a:r>
          <a:endParaRPr lang="en-US" sz="18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6297" custLinFactNeighborY="-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3C962-110F-4AEF-BE7B-612CC90E027D}" type="presOf" srcId="{43041E0D-339C-44D6-998C-3700D55FFBCF}" destId="{D3898DF0-F592-4A04-BADB-EC9115C7E095}" srcOrd="0" destOrd="0" presId="urn:microsoft.com/office/officeart/2005/8/layout/vList3#5"/>
    <dgm:cxn modelId="{C43A76E9-43AD-4EFC-814D-27377BD063CB}" type="presOf" srcId="{9BC28A3E-5A40-4452-8E7A-1D40CCA6E6A7}" destId="{6209EA4E-157D-4637-BE62-E8365F3A0F96}" srcOrd="0" destOrd="0" presId="urn:microsoft.com/office/officeart/2005/8/layout/vList3#5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5D333596-9748-42E8-A66B-BFD2412B70DA}" type="presParOf" srcId="{D3898DF0-F592-4A04-BADB-EC9115C7E095}" destId="{0A4FFA71-5ED1-45F0-8CCC-D8AF1F4A8E0A}" srcOrd="0" destOrd="0" presId="urn:microsoft.com/office/officeart/2005/8/layout/vList3#5"/>
    <dgm:cxn modelId="{D6469C48-68C1-496C-A06E-3227B99AE5C5}" type="presParOf" srcId="{0A4FFA71-5ED1-45F0-8CCC-D8AF1F4A8E0A}" destId="{24E3278D-B7AD-4F53-B7E1-5453282F2721}" srcOrd="0" destOrd="0" presId="urn:microsoft.com/office/officeart/2005/8/layout/vList3#5"/>
    <dgm:cxn modelId="{394445B8-826F-4A67-BFC3-88E4B30E598D}" type="presParOf" srcId="{0A4FFA71-5ED1-45F0-8CCC-D8AF1F4A8E0A}" destId="{6209EA4E-157D-4637-BE62-E8365F3A0F96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600" b="1" dirty="0" smtClean="0">
              <a:solidFill>
                <a:schemeClr val="tx1"/>
              </a:solidFill>
              <a:cs typeface="B Nazanin" panose="00000400000000000000" pitchFamily="2" charset="-78"/>
            </a:rPr>
            <a:t>چرخه دمینگ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1496" custLinFactNeighborY="-10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3272E-333C-4D35-8269-D9B76CC31974}" type="presOf" srcId="{43041E0D-339C-44D6-998C-3700D55FFBCF}" destId="{D3898DF0-F592-4A04-BADB-EC9115C7E095}" srcOrd="0" destOrd="0" presId="urn:microsoft.com/office/officeart/2005/8/layout/vList3#6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5F85FE32-C39F-47B0-A202-F648D97F9F64}" type="presOf" srcId="{9BC28A3E-5A40-4452-8E7A-1D40CCA6E6A7}" destId="{6209EA4E-157D-4637-BE62-E8365F3A0F96}" srcOrd="0" destOrd="0" presId="urn:microsoft.com/office/officeart/2005/8/layout/vList3#6"/>
    <dgm:cxn modelId="{C0E6060D-E7B7-4457-B730-EC15AB850850}" type="presParOf" srcId="{D3898DF0-F592-4A04-BADB-EC9115C7E095}" destId="{0A4FFA71-5ED1-45F0-8CCC-D8AF1F4A8E0A}" srcOrd="0" destOrd="0" presId="urn:microsoft.com/office/officeart/2005/8/layout/vList3#6"/>
    <dgm:cxn modelId="{8F919E60-F3A1-400D-8B58-E4EE489B1B45}" type="presParOf" srcId="{0A4FFA71-5ED1-45F0-8CCC-D8AF1F4A8E0A}" destId="{24E3278D-B7AD-4F53-B7E1-5453282F2721}" srcOrd="0" destOrd="0" presId="urn:microsoft.com/office/officeart/2005/8/layout/vList3#6"/>
    <dgm:cxn modelId="{184928D5-11E9-4D37-9A4E-E2B586936CB3}" type="presParOf" srcId="{0A4FFA71-5ED1-45F0-8CCC-D8AF1F4A8E0A}" destId="{6209EA4E-157D-4637-BE62-E8365F3A0F96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800" b="1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مراحل استقرار </a:t>
          </a:r>
          <a:endParaRPr lang="en-US" sz="18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246" custLinFactNeighborY="-1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7BCE9108-7922-45BF-AA7D-1E9F78C2EE5A}" type="presOf" srcId="{43041E0D-339C-44D6-998C-3700D55FFBCF}" destId="{D3898DF0-F592-4A04-BADB-EC9115C7E095}" srcOrd="0" destOrd="0" presId="urn:microsoft.com/office/officeart/2005/8/layout/vList3#7"/>
    <dgm:cxn modelId="{9CFC7326-F738-4957-B090-02E3C71F1DD5}" type="presOf" srcId="{9BC28A3E-5A40-4452-8E7A-1D40CCA6E6A7}" destId="{6209EA4E-157D-4637-BE62-E8365F3A0F96}" srcOrd="0" destOrd="0" presId="urn:microsoft.com/office/officeart/2005/8/layout/vList3#7"/>
    <dgm:cxn modelId="{7162D658-5845-4D2E-8418-3E8CAD8B9D95}" type="presParOf" srcId="{D3898DF0-F592-4A04-BADB-EC9115C7E095}" destId="{0A4FFA71-5ED1-45F0-8CCC-D8AF1F4A8E0A}" srcOrd="0" destOrd="0" presId="urn:microsoft.com/office/officeart/2005/8/layout/vList3#7"/>
    <dgm:cxn modelId="{210940FF-B629-47E1-9BF5-4EF8345B41FE}" type="presParOf" srcId="{0A4FFA71-5ED1-45F0-8CCC-D8AF1F4A8E0A}" destId="{24E3278D-B7AD-4F53-B7E1-5453282F2721}" srcOrd="0" destOrd="0" presId="urn:microsoft.com/office/officeart/2005/8/layout/vList3#7"/>
    <dgm:cxn modelId="{5A6C395C-26BE-4FCC-90BF-51F870CFA83F}" type="presParOf" srcId="{0A4FFA71-5ED1-45F0-8CCC-D8AF1F4A8E0A}" destId="{6209EA4E-157D-4637-BE62-E8365F3A0F96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600" b="1" i="1" dirty="0" smtClean="0">
              <a:solidFill>
                <a:srgbClr val="000000"/>
              </a:solidFill>
              <a:latin typeface="B Nazanin" panose="00000400000000000000" pitchFamily="2" charset="-78"/>
              <a:ea typeface="Times New Roman" panose="02020603050405020304" pitchFamily="18" charset="0"/>
              <a:cs typeface="B Nazanin" panose="00000400000000000000" pitchFamily="2" charset="-78"/>
            </a:rPr>
            <a:t>تاریخچه مدیریت کیفیت در آموزش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246" custLinFactNeighborY="-1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A2BD9715-66EF-4D2D-ABCE-20201148A810}" type="presOf" srcId="{9BC28A3E-5A40-4452-8E7A-1D40CCA6E6A7}" destId="{6209EA4E-157D-4637-BE62-E8365F3A0F96}" srcOrd="0" destOrd="0" presId="urn:microsoft.com/office/officeart/2005/8/layout/vList3#8"/>
    <dgm:cxn modelId="{C5B57736-C249-42AE-A241-A04BBBEB290D}" type="presOf" srcId="{43041E0D-339C-44D6-998C-3700D55FFBCF}" destId="{D3898DF0-F592-4A04-BADB-EC9115C7E095}" srcOrd="0" destOrd="0" presId="urn:microsoft.com/office/officeart/2005/8/layout/vList3#8"/>
    <dgm:cxn modelId="{C78F2818-1D8A-4A98-93BD-CA26C9BF1A1E}" type="presParOf" srcId="{D3898DF0-F592-4A04-BADB-EC9115C7E095}" destId="{0A4FFA71-5ED1-45F0-8CCC-D8AF1F4A8E0A}" srcOrd="0" destOrd="0" presId="urn:microsoft.com/office/officeart/2005/8/layout/vList3#8"/>
    <dgm:cxn modelId="{2C6412D8-B6D6-4FE4-929F-BD0567C27EC9}" type="presParOf" srcId="{0A4FFA71-5ED1-45F0-8CCC-D8AF1F4A8E0A}" destId="{24E3278D-B7AD-4F53-B7E1-5453282F2721}" srcOrd="0" destOrd="0" presId="urn:microsoft.com/office/officeart/2005/8/layout/vList3#8"/>
    <dgm:cxn modelId="{18BA8DF4-1095-4FD1-AFA1-1CCB965CBD7C}" type="presParOf" srcId="{0A4FFA71-5ED1-45F0-8CCC-D8AF1F4A8E0A}" destId="{6209EA4E-157D-4637-BE62-E8365F3A0F96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041E0D-339C-44D6-998C-3700D55FFBCF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</dgm:pt>
    <dgm:pt modelId="{9BC28A3E-5A40-4452-8E7A-1D40CCA6E6A7}">
      <dgm:prSet phldrT="[Text]" custT="1"/>
      <dgm:spPr>
        <a:solidFill>
          <a:srgbClr val="6D97C9"/>
        </a:solidFill>
      </dgm:spPr>
      <dgm:t>
        <a:bodyPr/>
        <a:lstStyle/>
        <a:p>
          <a:r>
            <a:rPr lang="fa-IR" sz="1600" b="1" i="1" dirty="0" smtClean="0">
              <a:solidFill>
                <a:schemeClr val="tx1"/>
              </a:solidFill>
              <a:cs typeface="B Nazanin" panose="00000400000000000000" pitchFamily="2" charset="-78"/>
            </a:rPr>
            <a:t>اهمیت آموزش در جوامع</a:t>
          </a:r>
          <a:endParaRPr lang="en-US" sz="1600" b="1" i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924EF1-EF33-43CD-BDD3-A6DAFE742EA5}" type="par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CCF194-9BCB-4AC5-A2A4-BF8815FCDB58}" type="sibTrans" cxnId="{6AFDADEF-1B5D-4CA9-AE9D-528C4AD686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898DF0-F592-4A04-BADB-EC9115C7E095}" type="pres">
      <dgm:prSet presAssocID="{43041E0D-339C-44D6-998C-3700D55FFBCF}" presName="linearFlow" presStyleCnt="0">
        <dgm:presLayoutVars>
          <dgm:dir val="rev"/>
          <dgm:resizeHandles val="exact"/>
        </dgm:presLayoutVars>
      </dgm:prSet>
      <dgm:spPr/>
    </dgm:pt>
    <dgm:pt modelId="{0A4FFA71-5ED1-45F0-8CCC-D8AF1F4A8E0A}" type="pres">
      <dgm:prSet presAssocID="{9BC28A3E-5A40-4452-8E7A-1D40CCA6E6A7}" presName="composite" presStyleCnt="0"/>
      <dgm:spPr/>
    </dgm:pt>
    <dgm:pt modelId="{24E3278D-B7AD-4F53-B7E1-5453282F2721}" type="pres">
      <dgm:prSet presAssocID="{9BC28A3E-5A40-4452-8E7A-1D40CCA6E6A7}" presName="imgShp" presStyleLbl="fgImgPlace1" presStyleIdx="0" presStyleCnt="1" custLinFactNeighborX="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09EA4E-157D-4637-BE62-E8365F3A0F96}" type="pres">
      <dgm:prSet presAssocID="{9BC28A3E-5A40-4452-8E7A-1D40CCA6E6A7}" presName="txShp" presStyleLbl="node1" presStyleIdx="0" presStyleCnt="1" custScaleX="128382" custLinFactNeighborX="-7246" custLinFactNeighborY="-1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DA2E6-9FD6-4BFA-94C9-CAB3FB1C65EA}" type="presOf" srcId="{9BC28A3E-5A40-4452-8E7A-1D40CCA6E6A7}" destId="{6209EA4E-157D-4637-BE62-E8365F3A0F96}" srcOrd="0" destOrd="0" presId="urn:microsoft.com/office/officeart/2005/8/layout/vList3#9"/>
    <dgm:cxn modelId="{6AFDADEF-1B5D-4CA9-AE9D-528C4AD68670}" srcId="{43041E0D-339C-44D6-998C-3700D55FFBCF}" destId="{9BC28A3E-5A40-4452-8E7A-1D40CCA6E6A7}" srcOrd="0" destOrd="0" parTransId="{D5924EF1-EF33-43CD-BDD3-A6DAFE742EA5}" sibTransId="{34CCF194-9BCB-4AC5-A2A4-BF8815FCDB58}"/>
    <dgm:cxn modelId="{BD7798BA-4FD3-4429-8A3B-189AC0765A00}" type="presOf" srcId="{43041E0D-339C-44D6-998C-3700D55FFBCF}" destId="{D3898DF0-F592-4A04-BADB-EC9115C7E095}" srcOrd="0" destOrd="0" presId="urn:microsoft.com/office/officeart/2005/8/layout/vList3#9"/>
    <dgm:cxn modelId="{025B1E5F-09C1-4AD5-83EC-CA0DAF400CD8}" type="presParOf" srcId="{D3898DF0-F592-4A04-BADB-EC9115C7E095}" destId="{0A4FFA71-5ED1-45F0-8CCC-D8AF1F4A8E0A}" srcOrd="0" destOrd="0" presId="urn:microsoft.com/office/officeart/2005/8/layout/vList3#9"/>
    <dgm:cxn modelId="{A485D317-E7C0-411F-AED4-DDAE7A0A9E49}" type="presParOf" srcId="{0A4FFA71-5ED1-45F0-8CCC-D8AF1F4A8E0A}" destId="{24E3278D-B7AD-4F53-B7E1-5453282F2721}" srcOrd="0" destOrd="0" presId="urn:microsoft.com/office/officeart/2005/8/layout/vList3#9"/>
    <dgm:cxn modelId="{6FCBAF75-7C92-4A15-BD63-CEC5619BCDCB}" type="presParOf" srcId="{0A4FFA71-5ED1-45F0-8CCC-D8AF1F4A8E0A}" destId="{6209EA4E-157D-4637-BE62-E8365F3A0F96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49353" y="0"/>
          <a:ext cx="2038164" cy="55163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243256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تعاریف</a:t>
          </a:r>
          <a:endParaRPr lang="en-US" sz="21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9353" y="0"/>
        <a:ext cx="1900255" cy="551636"/>
      </dsp:txXfrm>
    </dsp:sp>
    <dsp:sp modelId="{24E3278D-B7AD-4F53-B7E1-5453282F2721}">
      <dsp:nvSpPr>
        <dsp:cNvPr id="0" name=""/>
        <dsp:cNvSpPr/>
      </dsp:nvSpPr>
      <dsp:spPr>
        <a:xfrm>
          <a:off x="1755330" y="0"/>
          <a:ext cx="551636" cy="551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49596" y="0"/>
          <a:ext cx="2496639" cy="645337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284576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تأثیر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پیاده‌سازی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en-US" sz="1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در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آموزش</a:t>
          </a:r>
          <a:endParaRPr lang="en-US" sz="1400" b="0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9596" y="0"/>
        <a:ext cx="2335305" cy="645337"/>
      </dsp:txXfrm>
    </dsp:sp>
    <dsp:sp modelId="{24E3278D-B7AD-4F53-B7E1-5453282F2721}">
      <dsp:nvSpPr>
        <dsp:cNvPr id="0" name=""/>
        <dsp:cNvSpPr/>
      </dsp:nvSpPr>
      <dsp:spPr>
        <a:xfrm>
          <a:off x="2169175" y="0"/>
          <a:ext cx="645337" cy="645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7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258415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اجرای موفقیت آمیز </a:t>
          </a:r>
          <a:r>
            <a:rPr lang="en-US" sz="1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در</a:t>
          </a:r>
          <a:r>
            <a:rPr lang="fa-IR" sz="1400" b="0" i="1" kern="1200" dirty="0" smtClean="0">
              <a:solidFill>
                <a:schemeClr val="tx1"/>
              </a:solidFill>
            </a:rPr>
            <a:t> </a:t>
          </a:r>
          <a:r>
            <a:rPr lang="fa-IR" sz="1400" b="0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آموزش</a:t>
          </a:r>
          <a:endParaRPr lang="en-US" sz="1400" b="0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4" cy="586011"/>
      </dsp:txXfrm>
    </dsp:sp>
    <dsp:sp modelId="{24E3278D-B7AD-4F53-B7E1-5453282F2721}">
      <dsp:nvSpPr>
        <dsp:cNvPr id="0" name=""/>
        <dsp:cNvSpPr/>
      </dsp:nvSpPr>
      <dsp:spPr>
        <a:xfrm>
          <a:off x="1664177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5616" y="0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برخی از فعالیت ها 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5616" y="0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138" y="286"/>
          <a:ext cx="1975156" cy="586011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8415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نتیجه گیری و ادامه کار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38" y="286"/>
        <a:ext cx="1828653" cy="586011"/>
      </dsp:txXfrm>
    </dsp:sp>
    <dsp:sp modelId="{24E3278D-B7AD-4F53-B7E1-5453282F2721}">
      <dsp:nvSpPr>
        <dsp:cNvPr id="0" name=""/>
        <dsp:cNvSpPr/>
      </dsp:nvSpPr>
      <dsp:spPr>
        <a:xfrm>
          <a:off x="1664176" y="0"/>
          <a:ext cx="586011" cy="586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62019" y="0"/>
          <a:ext cx="2429274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84298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cs typeface="B Nazanin" panose="00000400000000000000" pitchFamily="2" charset="-78"/>
            </a:rPr>
            <a:t>تاریخچه مدیریت کیفیت جامع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62019" y="0"/>
        <a:ext cx="2268098" cy="644706"/>
      </dsp:txXfrm>
    </dsp:sp>
    <dsp:sp modelId="{24E3278D-B7AD-4F53-B7E1-5453282F2721}">
      <dsp:nvSpPr>
        <dsp:cNvPr id="0" name=""/>
        <dsp:cNvSpPr/>
      </dsp:nvSpPr>
      <dsp:spPr>
        <a:xfrm>
          <a:off x="2100157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62019" y="0"/>
          <a:ext cx="2429274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28429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i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تفاوت­ مديريت کيفيت جامع و مديريت سنتي </a:t>
          </a:r>
          <a:endParaRPr lang="en-US" sz="1400" b="1" i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62019" y="0"/>
        <a:ext cx="2268098" cy="644706"/>
      </dsp:txXfrm>
    </dsp:sp>
    <dsp:sp modelId="{24E3278D-B7AD-4F53-B7E1-5453282F2721}">
      <dsp:nvSpPr>
        <dsp:cNvPr id="0" name=""/>
        <dsp:cNvSpPr/>
      </dsp:nvSpPr>
      <dsp:spPr>
        <a:xfrm>
          <a:off x="2100157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62019" y="0"/>
          <a:ext cx="2429274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84298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اجزاء مدیریت کیفیت جامع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62019" y="0"/>
        <a:ext cx="2268098" cy="644706"/>
      </dsp:txXfrm>
    </dsp:sp>
    <dsp:sp modelId="{24E3278D-B7AD-4F53-B7E1-5453282F2721}">
      <dsp:nvSpPr>
        <dsp:cNvPr id="0" name=""/>
        <dsp:cNvSpPr/>
      </dsp:nvSpPr>
      <dsp:spPr>
        <a:xfrm>
          <a:off x="2100157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62019" y="0"/>
          <a:ext cx="2429274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284298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رهبران فکری مدیریت کیفیت جامع</a:t>
          </a:r>
          <a:endParaRPr lang="en-US" sz="18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62019" y="0"/>
        <a:ext cx="2268098" cy="644706"/>
      </dsp:txXfrm>
    </dsp:sp>
    <dsp:sp modelId="{24E3278D-B7AD-4F53-B7E1-5453282F2721}">
      <dsp:nvSpPr>
        <dsp:cNvPr id="0" name=""/>
        <dsp:cNvSpPr/>
      </dsp:nvSpPr>
      <dsp:spPr>
        <a:xfrm>
          <a:off x="2100157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85451" y="0"/>
          <a:ext cx="1907792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84298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چرخه دمینگ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85451" y="0"/>
        <a:ext cx="1746616" cy="644706"/>
      </dsp:txXfrm>
    </dsp:sp>
    <dsp:sp modelId="{24E3278D-B7AD-4F53-B7E1-5453282F2721}">
      <dsp:nvSpPr>
        <dsp:cNvPr id="0" name=""/>
        <dsp:cNvSpPr/>
      </dsp:nvSpPr>
      <dsp:spPr>
        <a:xfrm>
          <a:off x="1562828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4" y="0"/>
          <a:ext cx="1907792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284298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مراحل استقرار </a:t>
          </a:r>
          <a:endParaRPr lang="en-US" sz="18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" y="0"/>
        <a:ext cx="1746616" cy="644706"/>
      </dsp:txXfrm>
    </dsp:sp>
    <dsp:sp modelId="{24E3278D-B7AD-4F53-B7E1-5453282F2721}">
      <dsp:nvSpPr>
        <dsp:cNvPr id="0" name=""/>
        <dsp:cNvSpPr/>
      </dsp:nvSpPr>
      <dsp:spPr>
        <a:xfrm>
          <a:off x="1562828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49754" y="0"/>
          <a:ext cx="2496639" cy="64470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84298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000000"/>
              </a:solidFill>
              <a:latin typeface="B Nazanin" panose="00000400000000000000" pitchFamily="2" charset="-78"/>
              <a:ea typeface="Times New Roman" panose="02020603050405020304" pitchFamily="18" charset="0"/>
              <a:cs typeface="B Nazanin" panose="00000400000000000000" pitchFamily="2" charset="-78"/>
            </a:rPr>
            <a:t>تاریخچه مدیریت کیفیت در آموزش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9754" y="0"/>
        <a:ext cx="2335463" cy="644706"/>
      </dsp:txXfrm>
    </dsp:sp>
    <dsp:sp modelId="{24E3278D-B7AD-4F53-B7E1-5453282F2721}">
      <dsp:nvSpPr>
        <dsp:cNvPr id="0" name=""/>
        <dsp:cNvSpPr/>
      </dsp:nvSpPr>
      <dsp:spPr>
        <a:xfrm>
          <a:off x="2169569" y="315"/>
          <a:ext cx="644706" cy="644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EA4E-157D-4637-BE62-E8365F3A0F96}">
      <dsp:nvSpPr>
        <dsp:cNvPr id="0" name=""/>
        <dsp:cNvSpPr/>
      </dsp:nvSpPr>
      <dsp:spPr>
        <a:xfrm>
          <a:off x="24414" y="0"/>
          <a:ext cx="2027515" cy="587526"/>
        </a:xfrm>
        <a:prstGeom prst="homePlate">
          <a:avLst/>
        </a:prstGeom>
        <a:solidFill>
          <a:srgbClr val="6D97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259083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اهمیت آموزش در جوامع</a:t>
          </a:r>
          <a:endParaRPr lang="en-US" sz="1600" b="1" i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4414" y="0"/>
        <a:ext cx="1880634" cy="587526"/>
      </dsp:txXfrm>
    </dsp:sp>
    <dsp:sp modelId="{24E3278D-B7AD-4F53-B7E1-5453282F2721}">
      <dsp:nvSpPr>
        <dsp:cNvPr id="0" name=""/>
        <dsp:cNvSpPr/>
      </dsp:nvSpPr>
      <dsp:spPr>
        <a:xfrm>
          <a:off x="1721926" y="287"/>
          <a:ext cx="587526" cy="5875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2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8A86-3586-436A-B3FA-3FD8215A21F7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9BE6-9887-4B9B-B3DD-1CB491A1D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49BE6-9887-4B9B-B3DD-1CB491A1DF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1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FCF48A3-297D-4920-BA73-9F031282F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77C50-1820-421B-A14A-53B07EBE913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9507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53074F12-AA26-4AC8-9962-C36BB8F3255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microsoft.com/office/2007/relationships/hdphoto" Target="../media/hdphoto7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0.png"/><Relationship Id="rId12" Type="http://schemas.openxmlformats.org/officeDocument/2006/relationships/image" Target="../media/image5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hdphoto" Target="../media/hdphoto9.wdp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3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18" Type="http://schemas.openxmlformats.org/officeDocument/2006/relationships/image" Target="../media/image6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17" Type="http://schemas.openxmlformats.org/officeDocument/2006/relationships/image" Target="../media/image65.jpeg"/><Relationship Id="rId2" Type="http://schemas.openxmlformats.org/officeDocument/2006/relationships/diagramData" Target="../diagrams/data11.xm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63.jpeg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8.jpeg"/><Relationship Id="rId1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6.xml"/><Relationship Id="rId7" Type="http://schemas.openxmlformats.org/officeDocument/2006/relationships/image" Target="../media/image6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6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2.xml"/><Relationship Id="rId4" Type="http://schemas.microsoft.com/office/2007/relationships/hdphoto" Target="../media/hdphoto3.wdp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diagramLayout" Target="../diagrams/layout6.xml"/><Relationship Id="rId21" Type="http://schemas.openxmlformats.org/officeDocument/2006/relationships/image" Target="../media/image31.jpeg"/><Relationship Id="rId34" Type="http://schemas.microsoft.com/office/2007/relationships/hdphoto" Target="../media/hdphoto6.wdp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diagramData" Target="../diagrams/data6.xml"/><Relationship Id="rId33" Type="http://schemas.openxmlformats.org/officeDocument/2006/relationships/image" Target="../media/image37.png"/><Relationship Id="rId2" Type="http://schemas.openxmlformats.org/officeDocument/2006/relationships/diagramData" Target="../diagrams/data5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36.png"/><Relationship Id="rId37" Type="http://schemas.openxmlformats.org/officeDocument/2006/relationships/image" Target="../media/image40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diagramColors" Target="../diagrams/colors6.xml"/><Relationship Id="rId36" Type="http://schemas.openxmlformats.org/officeDocument/2006/relationships/image" Target="../media/image39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microsoft.com/office/2007/relationships/hdphoto" Target="../media/hdphoto5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Relationship Id="rId27" Type="http://schemas.openxmlformats.org/officeDocument/2006/relationships/diagramQuickStyle" Target="../diagrams/quickStyle6.xml"/><Relationship Id="rId30" Type="http://schemas.openxmlformats.org/officeDocument/2006/relationships/image" Target="../media/image35.png"/><Relationship Id="rId35" Type="http://schemas.openxmlformats.org/officeDocument/2006/relationships/image" Target="../media/image38.png"/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724455"/>
          </a:xfrm>
          <a:prstGeom prst="rect">
            <a:avLst/>
          </a:prstGeom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25318" y="128470"/>
            <a:ext cx="809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i="1" dirty="0"/>
              <a:t>Total Quality Management in Education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25318" y="2852925"/>
            <a:ext cx="7329840" cy="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</a:rPr>
              <a:t>نقش مدیریت کیفیت جامع در آموزش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Subtitle 3"/>
          <p:cNvSpPr txBox="1">
            <a:spLocks/>
          </p:cNvSpPr>
          <p:nvPr/>
        </p:nvSpPr>
        <p:spPr bwMode="auto">
          <a:xfrm>
            <a:off x="143555" y="3449098"/>
            <a:ext cx="82454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i="1" dirty="0" smtClean="0">
                <a:cs typeface="B Nazanin" panose="00000400000000000000" pitchFamily="2" charset="-78"/>
              </a:rPr>
              <a:t>غلامعلی رئیسی اردلی</a:t>
            </a:r>
            <a:endParaRPr lang="en-US" i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/>
          <a:lstStyle/>
          <a:p>
            <a:pPr algn="r"/>
            <a:r>
              <a:rPr lang="ar-SA" sz="2800" b="1" dirty="0" smtClean="0">
                <a:solidFill>
                  <a:schemeClr val="tx1"/>
                </a:solidFill>
                <a:latin typeface="Arial" charset="0"/>
                <a:cs typeface="B Nazanin" pitchFamily="2" charset="-78"/>
              </a:rPr>
              <a:t>آموزه‌هاي چهارده‌‌گانه دمينگ</a:t>
            </a:r>
            <a:r>
              <a:rPr lang="fa-IR" sz="2800" b="1" dirty="0" smtClean="0">
                <a:solidFill>
                  <a:schemeClr val="tx1"/>
                </a:solidFill>
                <a:latin typeface="Arial" charset="0"/>
                <a:cs typeface="B Nazanin" pitchFamily="2" charset="-78"/>
              </a:rPr>
              <a:t>(ادامه)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800"/>
            <a:ext cx="8229600" cy="3394472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8 )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بيرون راندن ترس از محيط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9 )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برداشتن سد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های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بين بخش‌ها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10 )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حذف شعارها 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ی بی محتوی و پر زرق وبرق</a:t>
            </a: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11 )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حذف 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سهمیه های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 كمي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 </a:t>
            </a: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12 )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حذف موانع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 در راه غرور و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 افتخار 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کارکنان </a:t>
            </a: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13 )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ايجاد يك برنامه آموزش قوي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latin typeface="Arial" charset="0"/>
                <a:cs typeface="B Nazanin" pitchFamily="2" charset="-78"/>
              </a:rPr>
              <a:t>14 )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اقدام براي عملي كردن </a:t>
            </a:r>
            <a:r>
              <a:rPr lang="fa-IR" b="1" dirty="0" smtClean="0">
                <a:latin typeface="Arial" charset="0"/>
                <a:cs typeface="B Nazanin" pitchFamily="2" charset="-78"/>
              </a:rPr>
              <a:t>تغییر ها وپذیرش تحول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1584960"/>
              </p:ext>
            </p:extLst>
          </p:nvPr>
        </p:nvGraphicFramePr>
        <p:xfrm>
          <a:off x="6251755" y="0"/>
          <a:ext cx="2924355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3310" y="1682606"/>
            <a:ext cx="218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دیوید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لانگفورد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2145" y="2433817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دبیرستانی در آلاسکا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99967" y="2299462"/>
            <a:ext cx="2181225" cy="0"/>
          </a:xfrm>
          <a:prstGeom prst="line">
            <a:avLst/>
          </a:prstGeom>
          <a:ln w="28575">
            <a:solidFill>
              <a:srgbClr val="3F7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165928"/>
            <a:ext cx="3230195" cy="2267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23310" y="24036"/>
            <a:ext cx="2181225" cy="1658570"/>
            <a:chOff x="1823310" y="24036"/>
            <a:chExt cx="2181225" cy="16585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/>
          </p:blipFill>
          <p:spPr>
            <a:xfrm>
              <a:off x="1823310" y="24036"/>
              <a:ext cx="2181225" cy="165857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210233" y="473686"/>
              <a:ext cx="1391446" cy="55827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00662" y="37882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udy Old Style" panose="02020502050305020303" pitchFamily="18" charset="0"/>
                </a:rPr>
                <a:t>1988</a:t>
              </a:r>
              <a:endPara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5343" y="3138028"/>
            <a:ext cx="2181225" cy="1658570"/>
            <a:chOff x="4769397" y="3352890"/>
            <a:chExt cx="2181225" cy="16585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7636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/>
          </p:blipFill>
          <p:spPr>
            <a:xfrm>
              <a:off x="4769397" y="3352890"/>
              <a:ext cx="2181225" cy="165857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191089" y="3770858"/>
              <a:ext cx="1391446" cy="55827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3188" y="3726830"/>
              <a:ext cx="1382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udy Old Style" panose="02020502050305020303" pitchFamily="18" charset="0"/>
                </a:rPr>
                <a:t>1990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99968" y="2870447"/>
            <a:ext cx="2181225" cy="0"/>
          </a:xfrm>
          <a:prstGeom prst="line">
            <a:avLst/>
          </a:prstGeom>
          <a:ln w="28575">
            <a:solidFill>
              <a:srgbClr val="3F7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823309" y="24036"/>
            <a:ext cx="2181225" cy="1658570"/>
            <a:chOff x="4094964" y="477853"/>
            <a:chExt cx="2181225" cy="165857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/>
          </p:blipFill>
          <p:spPr>
            <a:xfrm>
              <a:off x="4094964" y="477853"/>
              <a:ext cx="2181225" cy="165857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491853" y="886791"/>
              <a:ext cx="1391446" cy="55827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82282" y="791934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udy Old Style" panose="02020502050305020303" pitchFamily="18" charset="0"/>
                </a:rPr>
                <a:t>1999</a:t>
              </a:r>
              <a:endPara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81131" y="1668377"/>
            <a:ext cx="222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</a:rPr>
              <a:t>کرافرد و شاتلر</a:t>
            </a:r>
            <a:endParaRPr lang="en-US" sz="2000" dirty="0">
              <a:cs typeface="B Nazanin" panose="00000400000000000000" pitchFamily="2" charset="-78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799966" y="2113635"/>
            <a:ext cx="2181225" cy="0"/>
          </a:xfrm>
          <a:prstGeom prst="line">
            <a:avLst/>
          </a:prstGeom>
          <a:ln w="28575">
            <a:solidFill>
              <a:srgbClr val="3F7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28639" y="2177559"/>
            <a:ext cx="122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</a:rPr>
              <a:t>مدل کرازبی</a:t>
            </a:r>
            <a:endParaRPr lang="en-US" sz="2000" dirty="0">
              <a:cs typeface="B Nazanin" panose="00000400000000000000" pitchFamily="2" charset="-78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718152" y="2636427"/>
            <a:ext cx="2181225" cy="0"/>
          </a:xfrm>
          <a:prstGeom prst="line">
            <a:avLst/>
          </a:prstGeom>
          <a:ln w="28575">
            <a:solidFill>
              <a:srgbClr val="3F7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7246" y="2800307"/>
            <a:ext cx="412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</a:rPr>
              <a:t>ارائه استراتژی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</a:rPr>
              <a:t>عملی برای استفاده از اصول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TQM</a:t>
            </a:r>
            <a:r>
              <a:rPr lang="fa-I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</a:rPr>
              <a:t>در آموزش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9785" y="3843072"/>
            <a:ext cx="39703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</a:rPr>
              <a:t>تمرکزبر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</a:rPr>
              <a:t>کیفیت سیستم آموزشی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</a:rPr>
              <a:t>و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</a:rPr>
              <a:t>نه بر روی دانش آموزان و نتایج امتحانات</a:t>
            </a:r>
            <a:endParaRPr lang="en-US" sz="2000" dirty="0">
              <a:latin typeface="B Nazanin" panose="00000400000000000000" pitchFamily="2" charset="-78"/>
              <a:ea typeface="Calibri" panose="020F0502020204030204" pitchFamily="34" charset="0"/>
            </a:endParaRPr>
          </a:p>
          <a:p>
            <a:pPr algn="r" rtl="1"/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831072" y="3555996"/>
            <a:ext cx="2181225" cy="0"/>
          </a:xfrm>
          <a:prstGeom prst="line">
            <a:avLst/>
          </a:prstGeom>
          <a:ln w="28575">
            <a:solidFill>
              <a:srgbClr val="3F7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9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3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/>
      <p:bldP spid="12" grpId="1"/>
      <p:bldP spid="13" grpId="0"/>
      <p:bldP spid="13" grpId="1"/>
      <p:bldP spid="49" grpId="0"/>
      <p:bldP spid="51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6638612"/>
              </p:ext>
            </p:extLst>
          </p:nvPr>
        </p:nvGraphicFramePr>
        <p:xfrm>
          <a:off x="6801248" y="0"/>
          <a:ext cx="2374862" cy="58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3622" y="1003453"/>
            <a:ext cx="381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/>
              <a:t>سرمایه گذاری در آموزش و پرورش جوانان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47889" y="1528149"/>
            <a:ext cx="2814235" cy="2057640"/>
            <a:chOff x="607250" y="2244423"/>
            <a:chExt cx="2814235" cy="2057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3153" y1="66667" x2="32512" y2="70281"/>
                          <a14:backgroundMark x1="31034" y1="60241" x2="19212" y2="78715"/>
                          <a14:backgroundMark x1="52217" y1="58233" x2="48768" y2="88353"/>
                          <a14:backgroundMark x1="64532" y1="73896" x2="36946" y2="88755"/>
                          <a14:backgroundMark x1="79803" y1="55823" x2="72906" y2="839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50" y="2244423"/>
              <a:ext cx="2274539" cy="18798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07"/>
            <a:stretch/>
          </p:blipFill>
          <p:spPr>
            <a:xfrm>
              <a:off x="1059285" y="2877160"/>
              <a:ext cx="2362200" cy="1424903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 rot="5400000">
            <a:off x="1316568" y="838494"/>
            <a:ext cx="268960" cy="17170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3F7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065" y="1047325"/>
            <a:ext cx="285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/>
              <a:t>افزایش تعداد افراد تحصیل کرده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81" y="1776572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5"/>
          <p:cNvSpPr/>
          <p:nvPr/>
        </p:nvSpPr>
        <p:spPr>
          <a:xfrm rot="5400000">
            <a:off x="1316568" y="1962649"/>
            <a:ext cx="268960" cy="17170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3F7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1328398" y="3086804"/>
            <a:ext cx="268960" cy="17170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3F7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5125" y="1035654"/>
            <a:ext cx="294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/>
              <a:t>افزایش قدرت تولید کالا و خدمات 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23" y="1874166"/>
            <a:ext cx="28575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717" y="1025715"/>
            <a:ext cx="229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/>
              <a:t>افزایش رشد اقتصادی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34" y="1744580"/>
            <a:ext cx="3228077" cy="183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/>
          <p:cNvGrpSpPr/>
          <p:nvPr/>
        </p:nvGrpSpPr>
        <p:grpSpPr>
          <a:xfrm>
            <a:off x="4208075" y="588102"/>
            <a:ext cx="3453708" cy="3189759"/>
            <a:chOff x="3754446" y="551238"/>
            <a:chExt cx="3754667" cy="353051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9" y="2449688"/>
              <a:ext cx="1575215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251" y="2381412"/>
              <a:ext cx="1787321" cy="17003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" name="Group 25"/>
            <p:cNvGrpSpPr/>
            <p:nvPr/>
          </p:nvGrpSpPr>
          <p:grpSpPr>
            <a:xfrm>
              <a:off x="3754446" y="551238"/>
              <a:ext cx="2027721" cy="1731356"/>
              <a:chOff x="3307803" y="993100"/>
              <a:chExt cx="2274539" cy="187981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backgroundMark x1="23153" y1="66667" x2="32512" y2="70281"/>
                            <a14:backgroundMark x1="31034" y1="60241" x2="19212" y2="78715"/>
                            <a14:backgroundMark x1="52217" y1="58233" x2="48768" y2="88353"/>
                            <a14:backgroundMark x1="64532" y1="73896" x2="36946" y2="88755"/>
                            <a14:backgroundMark x1="79803" y1="55823" x2="72906" y2="839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7803" y="993100"/>
                <a:ext cx="2274539" cy="187981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307"/>
              <a:stretch/>
            </p:blipFill>
            <p:spPr>
              <a:xfrm>
                <a:off x="3358061" y="1502816"/>
                <a:ext cx="2111083" cy="1273425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971" y="731803"/>
              <a:ext cx="1682142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10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31875 -0.1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92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00432 L -0.35121 0.0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5679E-6 L -0.35903 0.259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129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0494E-6 L -0.3934 0.4993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249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6" grpId="1"/>
      <p:bldP spid="10" grpId="0" animBg="1"/>
      <p:bldP spid="11" grpId="0"/>
      <p:bldP spid="11" grpId="1"/>
      <p:bldP spid="16" grpId="0" animBg="1"/>
      <p:bldP spid="17" grpId="0" animBg="1"/>
      <p:bldP spid="18" grpId="0"/>
      <p:bldP spid="18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04832182"/>
              </p:ext>
            </p:extLst>
          </p:nvPr>
        </p:nvGraphicFramePr>
        <p:xfrm>
          <a:off x="6251755" y="0"/>
          <a:ext cx="2924355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Straight Connector 34"/>
          <p:cNvSpPr/>
          <p:nvPr/>
        </p:nvSpPr>
        <p:spPr>
          <a:xfrm>
            <a:off x="916840" y="128470"/>
            <a:ext cx="5191970" cy="0"/>
          </a:xfrm>
          <a:prstGeom prst="line">
            <a:avLst/>
          </a:prstGeom>
          <a:ln>
            <a:solidFill>
              <a:srgbClr val="6D97C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 36"/>
          <p:cNvSpPr/>
          <p:nvPr/>
        </p:nvSpPr>
        <p:spPr>
          <a:xfrm>
            <a:off x="916840" y="344675"/>
            <a:ext cx="4785360" cy="1269999"/>
          </a:xfrm>
          <a:custGeom>
            <a:avLst/>
            <a:gdLst>
              <a:gd name="connsiteX0" fmla="*/ 0 w 4785360"/>
              <a:gd name="connsiteY0" fmla="*/ 0 h 1269999"/>
              <a:gd name="connsiteX1" fmla="*/ 4785360 w 4785360"/>
              <a:gd name="connsiteY1" fmla="*/ 0 h 1269999"/>
              <a:gd name="connsiteX2" fmla="*/ 4785360 w 4785360"/>
              <a:gd name="connsiteY2" fmla="*/ 1269999 h 1269999"/>
              <a:gd name="connsiteX3" fmla="*/ 0 w 4785360"/>
              <a:gd name="connsiteY3" fmla="*/ 1269999 h 1269999"/>
              <a:gd name="connsiteX4" fmla="*/ 0 w 4785360"/>
              <a:gd name="connsiteY4" fmla="*/ 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360" h="1269999">
                <a:moveTo>
                  <a:pt x="0" y="0"/>
                </a:moveTo>
                <a:lnTo>
                  <a:pt x="4785360" y="0"/>
                </a:lnTo>
                <a:lnTo>
                  <a:pt x="478536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2410" tIns="232410" rIns="232410" bIns="232410" numCol="1" spcCol="1270" anchor="t" anchorCtr="0">
            <a:noAutofit/>
          </a:bodyPr>
          <a:lstStyle/>
          <a:p>
            <a:pPr lvl="0" algn="l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kern="1200"/>
          </a:p>
        </p:txBody>
      </p:sp>
      <p:sp>
        <p:nvSpPr>
          <p:cNvPr id="38" name="Straight Connector 37"/>
          <p:cNvSpPr/>
          <p:nvPr/>
        </p:nvSpPr>
        <p:spPr>
          <a:xfrm>
            <a:off x="1491806" y="739290"/>
            <a:ext cx="4590910" cy="0"/>
          </a:xfrm>
          <a:prstGeom prst="line">
            <a:avLst/>
          </a:prstGeom>
          <a:ln>
            <a:solidFill>
              <a:srgbClr val="72BAC4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916840" y="1678174"/>
            <a:ext cx="4785360" cy="1269999"/>
          </a:xfrm>
          <a:custGeom>
            <a:avLst/>
            <a:gdLst>
              <a:gd name="connsiteX0" fmla="*/ 0 w 4785360"/>
              <a:gd name="connsiteY0" fmla="*/ 0 h 1269999"/>
              <a:gd name="connsiteX1" fmla="*/ 4785360 w 4785360"/>
              <a:gd name="connsiteY1" fmla="*/ 0 h 1269999"/>
              <a:gd name="connsiteX2" fmla="*/ 4785360 w 4785360"/>
              <a:gd name="connsiteY2" fmla="*/ 1269999 h 1269999"/>
              <a:gd name="connsiteX3" fmla="*/ 0 w 4785360"/>
              <a:gd name="connsiteY3" fmla="*/ 1269999 h 1269999"/>
              <a:gd name="connsiteX4" fmla="*/ 0 w 4785360"/>
              <a:gd name="connsiteY4" fmla="*/ 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360" h="1269999">
                <a:moveTo>
                  <a:pt x="0" y="0"/>
                </a:moveTo>
                <a:lnTo>
                  <a:pt x="4785360" y="0"/>
                </a:lnTo>
                <a:lnTo>
                  <a:pt x="478536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2410" tIns="232410" rIns="232410" bIns="232410" numCol="1" spcCol="1270" anchor="t" anchorCtr="0">
            <a:noAutofit/>
          </a:bodyPr>
          <a:lstStyle/>
          <a:p>
            <a:pPr lvl="0" algn="l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kern="1200"/>
          </a:p>
        </p:txBody>
      </p:sp>
      <p:sp>
        <p:nvSpPr>
          <p:cNvPr id="41" name="Freeform 40"/>
          <p:cNvSpPr/>
          <p:nvPr/>
        </p:nvSpPr>
        <p:spPr>
          <a:xfrm>
            <a:off x="916840" y="3011674"/>
            <a:ext cx="4785360" cy="1269999"/>
          </a:xfrm>
          <a:custGeom>
            <a:avLst/>
            <a:gdLst>
              <a:gd name="connsiteX0" fmla="*/ 0 w 4785360"/>
              <a:gd name="connsiteY0" fmla="*/ 0 h 1269999"/>
              <a:gd name="connsiteX1" fmla="*/ 4785360 w 4785360"/>
              <a:gd name="connsiteY1" fmla="*/ 0 h 1269999"/>
              <a:gd name="connsiteX2" fmla="*/ 4785360 w 4785360"/>
              <a:gd name="connsiteY2" fmla="*/ 1269999 h 1269999"/>
              <a:gd name="connsiteX3" fmla="*/ 0 w 4785360"/>
              <a:gd name="connsiteY3" fmla="*/ 1269999 h 1269999"/>
              <a:gd name="connsiteX4" fmla="*/ 0 w 4785360"/>
              <a:gd name="connsiteY4" fmla="*/ 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360" h="1269999">
                <a:moveTo>
                  <a:pt x="0" y="0"/>
                </a:moveTo>
                <a:lnTo>
                  <a:pt x="4785360" y="0"/>
                </a:lnTo>
                <a:lnTo>
                  <a:pt x="478536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2410" tIns="232410" rIns="232410" bIns="232410" numCol="1" spcCol="1270" anchor="t" anchorCtr="0">
            <a:noAutofit/>
          </a:bodyPr>
          <a:lstStyle/>
          <a:p>
            <a:pPr lvl="0" algn="l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kern="1200"/>
          </a:p>
        </p:txBody>
      </p:sp>
      <p:sp>
        <p:nvSpPr>
          <p:cNvPr id="42" name="Straight Connector 41"/>
          <p:cNvSpPr/>
          <p:nvPr/>
        </p:nvSpPr>
        <p:spPr>
          <a:xfrm>
            <a:off x="916840" y="4281674"/>
            <a:ext cx="48768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xtBox 42"/>
          <p:cNvSpPr txBox="1"/>
          <p:nvPr/>
        </p:nvSpPr>
        <p:spPr>
          <a:xfrm>
            <a:off x="2119940" y="3186911"/>
            <a:ext cx="381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بالا بردن توان رقابت با سایر مؤسسات آموزشی </a:t>
            </a:r>
          </a:p>
          <a:p>
            <a:pPr algn="r" rtl="1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85206" y="241227"/>
            <a:ext cx="20464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هزينه­هاي پایین­تر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71448" y="1517742"/>
            <a:ext cx="2651375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كاركنان </a:t>
            </a:r>
            <a:r>
              <a:rPr lang="fa-IR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رضایتمند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توانمند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747210" y="886036"/>
            <a:ext cx="20464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درآمد بالاتر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9" name="Straight Connector 48"/>
          <p:cNvSpPr/>
          <p:nvPr/>
        </p:nvSpPr>
        <p:spPr>
          <a:xfrm>
            <a:off x="1451755" y="2176442"/>
            <a:ext cx="4590910" cy="0"/>
          </a:xfrm>
          <a:prstGeom prst="line">
            <a:avLst/>
          </a:prstGeom>
          <a:ln>
            <a:solidFill>
              <a:srgbClr val="72BAC4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Straight Connector 49"/>
          <p:cNvSpPr/>
          <p:nvPr/>
        </p:nvSpPr>
        <p:spPr>
          <a:xfrm>
            <a:off x="1451755" y="1350110"/>
            <a:ext cx="4590910" cy="0"/>
          </a:xfrm>
          <a:prstGeom prst="line">
            <a:avLst/>
          </a:prstGeom>
          <a:ln>
            <a:solidFill>
              <a:srgbClr val="72BAC4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Straight Connector 50"/>
          <p:cNvSpPr/>
          <p:nvPr/>
        </p:nvSpPr>
        <p:spPr>
          <a:xfrm>
            <a:off x="1489751" y="2916424"/>
            <a:ext cx="4590910" cy="0"/>
          </a:xfrm>
          <a:prstGeom prst="line">
            <a:avLst/>
          </a:prstGeom>
          <a:ln>
            <a:solidFill>
              <a:srgbClr val="72BAC4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TextBox 51"/>
          <p:cNvSpPr txBox="1"/>
          <p:nvPr/>
        </p:nvSpPr>
        <p:spPr>
          <a:xfrm>
            <a:off x="3789414" y="2250729"/>
            <a:ext cx="20464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افزايش كارايي و بازدهی</a:t>
            </a:r>
          </a:p>
          <a:p>
            <a:pPr algn="r" rtl="1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115" y="1678174"/>
            <a:ext cx="2782815" cy="19292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57" y="1832992"/>
            <a:ext cx="2439380" cy="13539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88" y="1800686"/>
            <a:ext cx="2458267" cy="14156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4" b="89691" l="4633" r="89961">
                        <a14:foregroundMark x1="9653" y1="24742" x2="10039" y2="26804"/>
                        <a14:foregroundMark x1="12355" y1="28351" x2="6564" y2="21134"/>
                        <a14:foregroundMark x1="8108" y1="21649" x2="13127" y2="21649"/>
                        <a14:foregroundMark x1="27799" y1="13918" x2="38610" y2="13402"/>
                        <a14:foregroundMark x1="33591" y1="17010" x2="32819" y2="25258"/>
                        <a14:foregroundMark x1="36680" y1="17010" x2="34749" y2="27320"/>
                        <a14:foregroundMark x1="34363" y1="34536" x2="42471" y2="55155"/>
                        <a14:foregroundMark x1="29730" y1="57216" x2="35907" y2="63918"/>
                        <a14:foregroundMark x1="35521" y1="62887" x2="42085" y2="59794"/>
                        <a14:foregroundMark x1="35135" y1="38144" x2="35521" y2="52577"/>
                        <a14:foregroundMark x1="35135" y1="50515" x2="40154" y2="51546"/>
                        <a14:foregroundMark x1="58687" y1="54124" x2="66023" y2="45361"/>
                        <a14:foregroundMark x1="30502" y1="80928" x2="27413" y2="82474"/>
                        <a14:foregroundMark x1="77220" y1="37113" x2="76448" y2="52062"/>
                        <a14:foregroundMark x1="78378" y1="66495" x2="81081" y2="66495"/>
                        <a14:foregroundMark x1="73359" y1="70103" x2="75290" y2="69588"/>
                        <a14:foregroundMark x1="76834" y1="63918" x2="81853" y2="62371"/>
                        <a14:foregroundMark x1="14286" y1="69588" x2="16988" y2="65979"/>
                        <a14:foregroundMark x1="21622" y1="55155" x2="25869" y2="36082"/>
                        <a14:foregroundMark x1="22780" y1="34536" x2="25869" y2="37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17" y="1659651"/>
            <a:ext cx="2466975" cy="18478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8"/>
          <a:stretch/>
        </p:blipFill>
        <p:spPr>
          <a:xfrm>
            <a:off x="6366458" y="1832992"/>
            <a:ext cx="2524125" cy="13363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1" y="1800686"/>
            <a:ext cx="2454823" cy="1459396"/>
          </a:xfrm>
          <a:prstGeom prst="rect">
            <a:avLst/>
          </a:prstGeom>
        </p:spPr>
      </p:pic>
      <p:sp>
        <p:nvSpPr>
          <p:cNvPr id="23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11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53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43" grpId="0"/>
      <p:bldP spid="44" grpId="0"/>
      <p:bldP spid="45" grpId="0"/>
      <p:bldP spid="46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3580927"/>
              </p:ext>
            </p:extLst>
          </p:nvPr>
        </p:nvGraphicFramePr>
        <p:xfrm>
          <a:off x="6862575" y="1"/>
          <a:ext cx="2313534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350360" y="1044700"/>
            <a:ext cx="2901395" cy="2595985"/>
            <a:chOff x="3350359" y="891995"/>
            <a:chExt cx="2901395" cy="25959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359" y="891995"/>
              <a:ext cx="2901395" cy="25959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03065" y="2020710"/>
              <a:ext cx="2061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b="1" dirty="0" smtClean="0"/>
                <a:t>چرخه کیفیت آموزش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14387" y="586585"/>
            <a:ext cx="29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1. تشکیل چرخه های کیفیت آموزش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10" y="1197404"/>
            <a:ext cx="2976585" cy="22905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05558" y="1154529"/>
            <a:ext cx="2137870" cy="712934"/>
            <a:chOff x="5805558" y="1154529"/>
            <a:chExt cx="2137870" cy="712934"/>
          </a:xfrm>
        </p:grpSpPr>
        <p:sp>
          <p:nvSpPr>
            <p:cNvPr id="14" name="Cloud Callout 13"/>
            <p:cNvSpPr/>
            <p:nvPr/>
          </p:nvSpPr>
          <p:spPr>
            <a:xfrm>
              <a:off x="5805558" y="1154529"/>
              <a:ext cx="2137870" cy="712934"/>
            </a:xfrm>
            <a:prstGeom prst="cloudCallout">
              <a:avLst/>
            </a:prstGeom>
            <a:noFill/>
            <a:ln>
              <a:solidFill>
                <a:srgbClr val="3F7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1911" y="1357108"/>
              <a:ext cx="1679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بحث در خصوص مشکلات</a:t>
              </a:r>
              <a:endParaRPr lang="en-US" sz="14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80611" y="2494931"/>
            <a:ext cx="2139170" cy="712934"/>
            <a:chOff x="5880611" y="2494931"/>
            <a:chExt cx="2139170" cy="712934"/>
          </a:xfrm>
        </p:grpSpPr>
        <p:sp>
          <p:nvSpPr>
            <p:cNvPr id="16" name="Cloud Callout 15"/>
            <p:cNvSpPr/>
            <p:nvPr/>
          </p:nvSpPr>
          <p:spPr>
            <a:xfrm>
              <a:off x="5881911" y="2494931"/>
              <a:ext cx="2137870" cy="712934"/>
            </a:xfrm>
            <a:prstGeom prst="cloudCallout">
              <a:avLst/>
            </a:prstGeom>
            <a:noFill/>
            <a:ln>
              <a:solidFill>
                <a:srgbClr val="3F7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0611" y="2697509"/>
              <a:ext cx="1985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ارائه راه حل و همکاری با مدیریت</a:t>
              </a:r>
              <a:endParaRPr lang="en-US" sz="1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79957" y="630977"/>
            <a:ext cx="29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2. واضح بودن تعریف کیفیت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27" y="1357108"/>
            <a:ext cx="2641114" cy="1978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" y="1212966"/>
            <a:ext cx="2692357" cy="2019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9" y="1290451"/>
            <a:ext cx="1738652" cy="18097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86" y="1286561"/>
            <a:ext cx="1996641" cy="16706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35" b="89904" l="1653" r="97934">
                        <a14:foregroundMark x1="29339" y1="66827" x2="68182" y2="72115"/>
                        <a14:foregroundMark x1="85950" y1="55769" x2="65289" y2="77404"/>
                        <a14:foregroundMark x1="56612" y1="78846" x2="10744" y2="62019"/>
                        <a14:foregroundMark x1="88430" y1="35096" x2="83058" y2="24519"/>
                        <a14:foregroundMark x1="11157" y1="23077" x2="13223" y2="33173"/>
                        <a14:foregroundMark x1="16529" y1="26923" x2="30579" y2="16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73" y="3033572"/>
            <a:ext cx="3494334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1179" y="582720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3.وجود </a:t>
            </a:r>
            <a:r>
              <a:rPr lang="fa-IR" dirty="0">
                <a:cs typeface="B Nazanin" panose="00000400000000000000" pitchFamily="2" charset="-78"/>
              </a:rPr>
              <a:t>زیر ساخت ها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" y="1196474"/>
            <a:ext cx="292608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4" y="1212967"/>
            <a:ext cx="2619375" cy="193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82" y="1214145"/>
            <a:ext cx="2619375" cy="188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44" y="306317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09013" y="480834"/>
            <a:ext cx="24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4. ایجاد یک فرهنگ </a:t>
            </a:r>
            <a:r>
              <a:rPr lang="fa-IR" dirty="0" smtClean="0">
                <a:cs typeface="B Nazanin" panose="00000400000000000000" pitchFamily="2" charset="-78"/>
              </a:rPr>
              <a:t>سازمانی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8401" y="1358001"/>
            <a:ext cx="4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ایجاد یک فرهنگ </a:t>
            </a:r>
            <a:r>
              <a:rPr lang="fa-IR" dirty="0" smtClean="0">
                <a:cs typeface="B Nazanin" panose="00000400000000000000" pitchFamily="2" charset="-78"/>
              </a:rPr>
              <a:t>سازمانی </a:t>
            </a:r>
            <a:r>
              <a:rPr lang="fa-IR" dirty="0">
                <a:cs typeface="B Nazanin" panose="00000400000000000000" pitchFamily="2" charset="-78"/>
              </a:rPr>
              <a:t>منحصر به هر سازمان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0078" y="2925272"/>
            <a:ext cx="4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تقویت نقاط قوت و تغییر عناصر ناکارآمد در فرهنگ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2112095" y="2213197"/>
            <a:ext cx="4590910" cy="0"/>
          </a:xfrm>
          <a:prstGeom prst="line">
            <a:avLst/>
          </a:prstGeom>
          <a:ln>
            <a:solidFill>
              <a:srgbClr val="72BAC4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13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1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642E-6 L -0.37569 -0.014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00434 -0.09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47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73907 -0.006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2" y="-3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642E-6 L -0.67622 -0.014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-7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-0.70104 -0.032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16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88629 -0.06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23" y="-3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87654E-7 L -0.91129 0.004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3" y="2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972 -0.115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57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-0.67223 -0.015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11" y="-7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64167 0.0237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117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6 L -0.34063 0.092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459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5868 0.0138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0" y="6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2099E-6 L -0.91129 -0.0145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3" y="-7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66996 0.004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7" y="2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64288 -0.035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-179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2986 0.0185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92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65139 -0.0425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-213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679E-6 L -1.01354 -0.0771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77" y="-385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-0.70452 0.0219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108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9" grpId="1"/>
      <p:bldP spid="9" grpId="2"/>
      <p:bldP spid="20" grpId="0"/>
      <p:bldP spid="20" grpId="1"/>
      <p:bldP spid="20" grpId="2"/>
      <p:bldP spid="2" grpId="0"/>
      <p:bldP spid="2" grpId="1"/>
      <p:bldP spid="13" grpId="0"/>
      <p:bldP spid="2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0" y="3190875"/>
            <a:ext cx="2648560" cy="1952625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 flipV="1">
            <a:off x="448967" y="800972"/>
            <a:ext cx="7024428" cy="44946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08186" y="847050"/>
            <a:ext cx="2717914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مادلینا ماریاتورا و همکاران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2014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898909"/>
            <a:chOff x="6211" y="45890"/>
            <a:chExt cx="3383571" cy="898909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بررسی ارتباط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مدیریت کیفیت جامع و تأثیر آن در مدیریت تغییرات در مؤسسات آموزشی و همچنین ایجاد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ایده‌های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جدید برای مقابله با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فشار‌های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خارجی ناشی از رقابت بین مؤسسات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772506" y="1713713"/>
            <a:ext cx="4135679" cy="12699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754372" y="1835850"/>
            <a:ext cx="4089159" cy="898909"/>
            <a:chOff x="6211" y="989745"/>
            <a:chExt cx="3383571" cy="898909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بیان این حقیقت که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مدرسه یک «کارخانه» نیست و دانش‌آموز «محصول تولیدشده»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نیستند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754374" y="2689813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9" name="Group 18"/>
          <p:cNvGrpSpPr/>
          <p:nvPr/>
        </p:nvGrpSpPr>
        <p:grpSpPr>
          <a:xfrm>
            <a:off x="819026" y="2890274"/>
            <a:ext cx="4089159" cy="898909"/>
            <a:chOff x="6211" y="989745"/>
            <a:chExt cx="3383571" cy="898909"/>
          </a:xfrm>
        </p:grpSpPr>
        <p:sp>
          <p:nvSpPr>
            <p:cNvPr id="20" name="Rectangle 19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Rectangle 20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استفاده از اصول دمینگ که بر اساس اوصول انسانی استوار است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54372" y="3524229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19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9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0" y="3190875"/>
            <a:ext cx="2648560" cy="1952625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>
            <a:off x="448966" y="845917"/>
            <a:ext cx="6871723" cy="46077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08186" y="847050"/>
            <a:ext cx="2565209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نیکولای چاکاف و همکاران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2015</a:t>
              </a:r>
              <a:endParaRPr lang="en-US" sz="2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1046460"/>
            <a:chOff x="6211" y="45890"/>
            <a:chExt cx="3383571" cy="1046460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193441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بیان اهمیت اقتصادی مدیریت کیفیت جامع در سازمان‌های آموزشی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754374" y="1745959"/>
            <a:ext cx="4153811" cy="44945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696294" y="1835850"/>
            <a:ext cx="4147237" cy="1104119"/>
            <a:chOff x="-41846" y="989745"/>
            <a:chExt cx="3431628" cy="1104119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-41846" y="119495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ارائه دسته‌بندی‌هایی برای اقتصاد دانشگاه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754374" y="2689813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20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6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0" y="3190875"/>
            <a:ext cx="2648560" cy="1952625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 flipV="1">
            <a:off x="448967" y="800972"/>
            <a:ext cx="7024428" cy="44946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08186" y="847050"/>
            <a:ext cx="2717914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لودمیا لارینا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2015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898909"/>
            <a:chOff x="6211" y="45890"/>
            <a:chExt cx="3383571" cy="898909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بررسی کاربرد عملی سیستم مدیریت کیفیت جامع برای آموزش دانشجویان بین‌المللی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741941" y="1745959"/>
            <a:ext cx="4898994" cy="33565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458135" y="1835850"/>
            <a:ext cx="5030095" cy="2777390"/>
            <a:chOff x="-205527" y="989745"/>
            <a:chExt cx="3595309" cy="917516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-205527" y="1008352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او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بر این عقیده بود که کیفیت فرآیند آموزشی توسط چندین عامل تعیین می‌شود:</a:t>
              </a:r>
            </a:p>
            <a:p>
              <a:pPr marL="285750" marR="0" lvl="0" indent="-28575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کیفیت مدیریت در سازمان و برنامه­ریزی (برنامه‌های آموزشی و برنامه درسی)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B Nazanin" panose="00000400000000000000" pitchFamily="2" charset="-78"/>
              </a:endParaRPr>
            </a:p>
            <a:p>
              <a:pPr marL="342900" marR="0" lvl="0" indent="-34290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کیفیت آموزش و پیاده‌سازی خدمات ارائه‌شده (تکنیک‌های آموزشی، کلاس‌های آموزشی و آزمایشگاه‌ها، تجهیزات)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B Nazanin" panose="00000400000000000000" pitchFamily="2" charset="-78"/>
              </a:endParaRPr>
            </a:p>
            <a:p>
              <a:pPr marL="342900" marR="0" lvl="0" indent="-34290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Wingdings" panose="05000000000000000000" pitchFamily="2" charset="2"/>
                <a:buChar char="v"/>
              </a:pPr>
              <a:r>
                <a:rPr lang="en-US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</a:rPr>
                <a:t>کیفیت پشتیبانی منابع: متدولوژیکی و کارکنان (کارکنان دانشگاه، کتاب‌های علمی، کمک‌آموزشی، کتاب کار و غیره).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B Nazanin" panose="00000400000000000000" pitchFamily="2" charset="-78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54372" y="4133622"/>
            <a:ext cx="4898994" cy="33565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21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6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0" y="3190875"/>
            <a:ext cx="2648560" cy="1952625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 flipV="1">
            <a:off x="448967" y="800972"/>
            <a:ext cx="7024428" cy="44946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08186" y="847050"/>
            <a:ext cx="2717914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زهرا اردلان و مراد </a:t>
              </a: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کیفی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2016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898909"/>
            <a:chOff x="6211" y="45890"/>
            <a:chExt cx="3383571" cy="898909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بررسی و تعیین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فاکتور‌های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اساسی برای موفقیت مدیریت کیفیت جامع در مؤسسات آموزشی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772506" y="1713713"/>
            <a:ext cx="4135679" cy="12699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754372" y="1835850"/>
            <a:ext cx="4089159" cy="898909"/>
            <a:chOff x="6211" y="989745"/>
            <a:chExt cx="3383571" cy="898909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جمع‌آوری داده‌ها از اعضای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هیئت‌علمی دانشگاهی خاص از طریق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پرسش‌نامه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754374" y="2689813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9" name="Group 18"/>
          <p:cNvGrpSpPr/>
          <p:nvPr/>
        </p:nvGrpSpPr>
        <p:grpSpPr>
          <a:xfrm>
            <a:off x="819026" y="2890274"/>
            <a:ext cx="4163846" cy="898909"/>
            <a:chOff x="6211" y="989745"/>
            <a:chExt cx="3383571" cy="898909"/>
          </a:xfrm>
        </p:grpSpPr>
        <p:sp>
          <p:nvSpPr>
            <p:cNvPr id="20" name="Rectangle 19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Rectangle 20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معرفی فاکتورهای رهبری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، بینش، برآورد، ارزیابی، بهبود، کنترل فرآیند، تخصیص منابع، طراحی برنامه‌ها و تمرکز بر روی ذینفعان، به‌عنوان فاکتورهای اصلی موفقیت </a:t>
              </a:r>
              <a:r>
                <a:rPr lang="en-US" sz="1300" dirty="0"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  <a:sym typeface="Arial"/>
                </a:rPr>
                <a:t>TQM</a:t>
              </a:r>
              <a:r>
                <a:rPr lang="en-US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در مؤسسات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آموزش عالی در ایران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72506" y="3944698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22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29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7" r="100000">
                        <a14:foregroundMark x1="22358" y1="66341" x2="63008" y2="7317"/>
                        <a14:foregroundMark x1="97154" y1="10244" x2="16667" y2="1463"/>
                        <a14:foregroundMark x1="39837" y1="23415" x2="17480" y2="83902"/>
                        <a14:foregroundMark x1="34146" y1="40976" x2="16260" y2="2439"/>
                        <a14:foregroundMark x1="24390" y1="37561" x2="25610" y2="36098"/>
                        <a14:foregroundMark x1="27236" y1="37561" x2="14228" y2="45366"/>
                        <a14:foregroundMark x1="17886" y1="20488" x2="29268" y2="97073"/>
                        <a14:foregroundMark x1="45122" y1="95610" x2="99593" y2="65854"/>
                        <a14:foregroundMark x1="29268" y1="47317" x2="13821" y2="66341"/>
                        <a14:foregroundMark x1="21545" y1="34146" x2="10569" y2="23415"/>
                        <a14:foregroundMark x1="17886" y1="49268" x2="407" y2="58537"/>
                        <a14:foregroundMark x1="19106" y1="40000" x2="407" y2="47805"/>
                        <a14:backgroundMark x1="1626" y1="46829" x2="23577" y2="41951"/>
                        <a14:backgroundMark x1="21951" y1="40488" x2="23577" y2="3415"/>
                        <a14:backgroundMark x1="23984" y1="11707" x2="0" y2="488"/>
                        <a14:backgroundMark x1="8130" y1="35122" x2="22358" y2="22927"/>
                        <a14:backgroundMark x1="10569" y1="26341" x2="20325" y2="22927"/>
                        <a14:backgroundMark x1="21138" y1="37073" x2="14634" y2="3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2" y="3102853"/>
            <a:ext cx="2648560" cy="2040647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 flipV="1">
            <a:off x="448967" y="800972"/>
            <a:ext cx="7024428" cy="44946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08186" y="847050"/>
            <a:ext cx="2717914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مسلم علی محمدلو و همکاران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2016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898909"/>
            <a:chOff x="6211" y="45890"/>
            <a:chExt cx="3383571" cy="898909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بررسی </a:t>
              </a: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رابطه </a:t>
              </a: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بين </a:t>
              </a:r>
              <a:r>
                <a:rPr lang="en-US" sz="13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TQM</a:t>
              </a: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، انتقال دانش و انتشار دانش </a:t>
              </a: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در </a:t>
              </a: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دانشگاه </a:t>
              </a: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شيراز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669360" y="1502815"/>
            <a:ext cx="4152323" cy="0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1059785" y="1681936"/>
            <a:ext cx="4089159" cy="898909"/>
            <a:chOff x="6211" y="989745"/>
            <a:chExt cx="3383571" cy="898909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457200" marR="0" indent="18034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استفاده از روش همبستگی و مدل‌سازی معادلات ساختاری(</a:t>
              </a:r>
              <a:r>
                <a:rPr lang="en-US" sz="1300" dirty="0"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SEM</a:t>
              </a:r>
              <a:r>
                <a:rPr lang="fa-IR" sz="1600" dirty="0"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)</a:t>
              </a: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برای تجزیه‌وتحلیل داده‌ها </a:t>
              </a: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و ابزار پرسشنامه 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457200" indent="180340" algn="just"/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endParaRPr lang="en-US" sz="1600" dirty="0"/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669360" y="2668115"/>
            <a:ext cx="4158419" cy="12725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9" name="Group 18"/>
          <p:cNvGrpSpPr/>
          <p:nvPr/>
        </p:nvGrpSpPr>
        <p:grpSpPr>
          <a:xfrm>
            <a:off x="819026" y="2890274"/>
            <a:ext cx="4089159" cy="898909"/>
            <a:chOff x="6211" y="989745"/>
            <a:chExt cx="3383571" cy="898909"/>
          </a:xfrm>
        </p:grpSpPr>
        <p:sp>
          <p:nvSpPr>
            <p:cNvPr id="20" name="Rectangle 19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Rectangle 20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یافته‌های تحقيق بر اساس تجزیه‌وتحلیل همبستگي بين متغيرهاي وابسته (انتقال دانش و انتشار دانش) و </a:t>
              </a: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اساس </a:t>
              </a:r>
              <a:r>
                <a:rPr lang="en-US" sz="1300" dirty="0"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TQM</a:t>
              </a:r>
              <a:r>
                <a:rPr lang="fa-IR" sz="16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(يادگيری، بهبود مستمر، عملکرد کارکنان، رضايت دانشجویان، استقلال و مديريت فرآيند) رابطه مثبت و معناداری نشان داد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685112" y="4066597"/>
            <a:ext cx="4158419" cy="12725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23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8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0" b="100000" l="667" r="99000">
                        <a14:foregroundMark x1="54333" y1="71168" x2="53333" y2="67518"/>
                        <a14:foregroundMark x1="55667" y1="71168" x2="37000" y2="41606"/>
                        <a14:foregroundMark x1="35333" y1="62409" x2="36667" y2="43066"/>
                        <a14:foregroundMark x1="39333" y1="41971" x2="63667" y2="43796"/>
                        <a14:foregroundMark x1="39000" y1="39416" x2="58333" y2="39416"/>
                        <a14:foregroundMark x1="45000" y1="38686" x2="47333" y2="35036"/>
                        <a14:foregroundMark x1="53000" y1="36496" x2="48000" y2="35036"/>
                        <a14:foregroundMark x1="65667" y1="56204" x2="46333" y2="70438"/>
                        <a14:foregroundMark x1="57667" y1="71168" x2="60333" y2="69343"/>
                        <a14:foregroundMark x1="62667" y1="43066" x2="51667" y2="39416"/>
                        <a14:foregroundMark x1="62667" y1="42336" x2="52000" y2="34307"/>
                        <a14:foregroundMark x1="44667" y1="36861" x2="36667" y2="41241"/>
                        <a14:foregroundMark x1="39333" y1="54380" x2="60000" y2="53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250" y="533121"/>
            <a:ext cx="2857500" cy="2609850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35696" y="132613"/>
            <a:ext cx="1708304" cy="1093005"/>
            <a:chOff x="3681509" y="90277"/>
            <a:chExt cx="4189826" cy="19868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11825" y="90277"/>
              <a:ext cx="3359510" cy="610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sz="4000" dirty="0">
                  <a:cs typeface="B Nazanin" panose="00000400000000000000" pitchFamily="2" charset="-78"/>
                </a:rPr>
                <a:t>مقدمه</a:t>
              </a:r>
              <a:r>
                <a:rPr lang="fa-IR" sz="4400" dirty="0">
                  <a:cs typeface="B Nazanin" panose="00000400000000000000" pitchFamily="2" charset="-78"/>
                </a:rPr>
                <a:t>:</a:t>
              </a:r>
              <a:endParaRPr lang="en-US" sz="4400" dirty="0">
                <a:cs typeface="B Nazanin" panose="00000400000000000000" pitchFamily="2" charset="-78"/>
              </a:endParaRPr>
            </a:p>
          </p:txBody>
        </p:sp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509" y="134031"/>
              <a:ext cx="2352676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197655" y="1960930"/>
            <a:ext cx="458115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3583" y="1502815"/>
            <a:ext cx="294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dirty="0" smtClean="0">
                <a:cs typeface="B Nazanin" panose="00000400000000000000" pitchFamily="2" charset="-78"/>
              </a:rPr>
              <a:t>TQM</a:t>
            </a:r>
            <a:r>
              <a:rPr lang="fa-IR" sz="1200" dirty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فلسفه زندگی بوده و اصول و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روش­های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کارآمد و اثربخش مدیریتی را در هر سازمان دنبال می­کند.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41126" y="460195"/>
            <a:ext cx="6078997" cy="3001469"/>
            <a:chOff x="85234" y="142912"/>
            <a:chExt cx="6078997" cy="3001469"/>
          </a:xfrm>
        </p:grpSpPr>
        <p:sp>
          <p:nvSpPr>
            <p:cNvPr id="2" name="Isosceles Triangle 1"/>
            <p:cNvSpPr/>
            <p:nvPr/>
          </p:nvSpPr>
          <p:spPr>
            <a:xfrm>
              <a:off x="1991373" y="546986"/>
              <a:ext cx="2901395" cy="259598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39539" y="142912"/>
              <a:ext cx="13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 smtClean="0">
                  <a:cs typeface="B Nazanin" panose="00000400000000000000" pitchFamily="2" charset="-78"/>
                </a:rPr>
                <a:t>دانش و تخصص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234" y="2773639"/>
              <a:ext cx="1906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>
                  <a:cs typeface="B Nazanin" panose="00000400000000000000" pitchFamily="2" charset="-78"/>
                </a:rPr>
                <a:t>مشارکت کلیه کارکنان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9886" y="2775049"/>
              <a:ext cx="13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>
                  <a:cs typeface="B Nazanin" panose="00000400000000000000" pitchFamily="2" charset="-78"/>
                </a:rPr>
                <a:t>اعتقاد و تعهد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5" name="Slide Number Placeholder 1"/>
          <p:cNvSpPr txBox="1">
            <a:spLocks/>
          </p:cNvSpPr>
          <p:nvPr/>
        </p:nvSpPr>
        <p:spPr>
          <a:xfrm>
            <a:off x="4338088" y="4795562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1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9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0988E-6 L 0.57865 0.023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02376 L 0.34479 0.023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95062E-6 L -0.58889 0.00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79 0.02376 L 2.22222E-6 -3.2098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-14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89 0.00185 L -0.98976 -0.01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4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-0.75417 0.020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7" r="100000">
                        <a14:foregroundMark x1="22358" y1="66341" x2="63008" y2="7317"/>
                        <a14:foregroundMark x1="97154" y1="10244" x2="16667" y2="1463"/>
                        <a14:foregroundMark x1="39837" y1="23415" x2="17480" y2="83902"/>
                        <a14:foregroundMark x1="34146" y1="40976" x2="16260" y2="2439"/>
                        <a14:foregroundMark x1="24390" y1="37561" x2="25610" y2="36098"/>
                        <a14:foregroundMark x1="27236" y1="37561" x2="14228" y2="45366"/>
                        <a14:foregroundMark x1="17886" y1="20488" x2="29268" y2="97073"/>
                        <a14:foregroundMark x1="45122" y1="95610" x2="99593" y2="65854"/>
                        <a14:foregroundMark x1="29268" y1="47317" x2="13821" y2="66341"/>
                        <a14:foregroundMark x1="21545" y1="34146" x2="10569" y2="23415"/>
                        <a14:foregroundMark x1="17886" y1="49268" x2="407" y2="58537"/>
                        <a14:foregroundMark x1="19106" y1="40000" x2="407" y2="47805"/>
                        <a14:backgroundMark x1="1626" y1="46829" x2="23577" y2="41951"/>
                        <a14:backgroundMark x1="21951" y1="40488" x2="23577" y2="3415"/>
                        <a14:backgroundMark x1="23984" y1="11707" x2="0" y2="488"/>
                        <a14:backgroundMark x1="8130" y1="35122" x2="22358" y2="22927"/>
                        <a14:backgroundMark x1="10569" y1="26341" x2="20325" y2="22927"/>
                        <a14:backgroundMark x1="21138" y1="37073" x2="14634" y2="3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2" y="3102853"/>
            <a:ext cx="2648560" cy="2040647"/>
          </a:xfrm>
          <a:prstGeom prst="rect">
            <a:avLst/>
          </a:prstGeom>
        </p:spPr>
      </p:pic>
      <p:sp>
        <p:nvSpPr>
          <p:cNvPr id="6" name="Straight Connector 5"/>
          <p:cNvSpPr/>
          <p:nvPr/>
        </p:nvSpPr>
        <p:spPr>
          <a:xfrm flipV="1">
            <a:off x="448967" y="800972"/>
            <a:ext cx="7024428" cy="44946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grpSp>
        <p:nvGrpSpPr>
          <p:cNvPr id="7" name="Group 6"/>
          <p:cNvGrpSpPr/>
          <p:nvPr/>
        </p:nvGrpSpPr>
        <p:grpSpPr>
          <a:xfrm>
            <a:off x="4976405" y="824010"/>
            <a:ext cx="2717914" cy="1933787"/>
            <a:chOff x="3454437" y="945"/>
            <a:chExt cx="1876153" cy="1933787"/>
          </a:xfrm>
        </p:grpSpPr>
        <p:sp>
          <p:nvSpPr>
            <p:cNvPr id="8" name="Rectangle 7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9" name="Rectangle 8"/>
            <p:cNvSpPr/>
            <p:nvPr/>
          </p:nvSpPr>
          <p:spPr>
            <a:xfrm>
              <a:off x="3454437" y="945"/>
              <a:ext cx="1876153" cy="193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مهمت ایلماز و همکاران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2017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966" y="891995"/>
            <a:ext cx="4394566" cy="898909"/>
            <a:chOff x="6211" y="45890"/>
            <a:chExt cx="3383571" cy="898909"/>
          </a:xfrm>
        </p:grpSpPr>
        <p:sp>
          <p:nvSpPr>
            <p:cNvPr id="11" name="Rectangle 10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211" y="45890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بررسی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وضعیت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مدیریت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کیفیت جامع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در مؤسسات آموزش عالی کشور درحال‌توسعه،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anose="02020603050405020304" pitchFamily="18" charset="0"/>
                  <a:cs typeface="B Nazanin" panose="00000400000000000000" pitchFamily="2" charset="-78"/>
                  <a:sym typeface="Arial"/>
                </a:rPr>
                <a:t>ترکیه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3" name="Straight Connector 12"/>
          <p:cNvSpPr/>
          <p:nvPr/>
        </p:nvSpPr>
        <p:spPr>
          <a:xfrm>
            <a:off x="838868" y="1655521"/>
            <a:ext cx="4089159" cy="43813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/>
          <p:cNvGrpSpPr/>
          <p:nvPr/>
        </p:nvGrpSpPr>
        <p:grpSpPr>
          <a:xfrm>
            <a:off x="700937" y="1784387"/>
            <a:ext cx="4089159" cy="898909"/>
            <a:chOff x="6211" y="989745"/>
            <a:chExt cx="3383571" cy="898909"/>
          </a:xfrm>
        </p:grpSpPr>
        <p:sp>
          <p:nvSpPr>
            <p:cNvPr id="15" name="Rectangle 14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تدوین پرسش‌نامه‌ای شامل 3 بخش </a:t>
              </a:r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754374" y="2689813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9" name="Group 18"/>
          <p:cNvGrpSpPr/>
          <p:nvPr/>
        </p:nvGrpSpPr>
        <p:grpSpPr>
          <a:xfrm>
            <a:off x="819026" y="2890274"/>
            <a:ext cx="4089159" cy="898909"/>
            <a:chOff x="6211" y="989745"/>
            <a:chExt cx="3383571" cy="898909"/>
          </a:xfrm>
        </p:grpSpPr>
        <p:sp>
          <p:nvSpPr>
            <p:cNvPr id="20" name="Rectangle 19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Rectangle 20"/>
            <p:cNvSpPr/>
            <p:nvPr/>
          </p:nvSpPr>
          <p:spPr>
            <a:xfrm>
              <a:off x="6211" y="989745"/>
              <a:ext cx="3383571" cy="898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باوجوداینکه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مؤسسات آموزش عالی ترک در طی سال‌های اخیر پیشرفت‌های چشمگیری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داشته‌اند،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ازنظر به‌کارگیری مدیریت کیفیت جامع در سطح مناسبی قرار ندارند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54372" y="3944698"/>
            <a:ext cx="4153812" cy="44946"/>
          </a:xfrm>
          <a:prstGeom prst="line">
            <a:avLst/>
          </a:prstGeom>
          <a:solidFill>
            <a:srgbClr val="3A81B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A81B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31" name="Group 30"/>
          <p:cNvGrpSpPr/>
          <p:nvPr/>
        </p:nvGrpSpPr>
        <p:grpSpPr>
          <a:xfrm>
            <a:off x="3961180" y="1781491"/>
            <a:ext cx="2614794" cy="320088"/>
            <a:chOff x="3961180" y="1781491"/>
            <a:chExt cx="2614794" cy="320088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961180" y="1960930"/>
              <a:ext cx="882351" cy="0"/>
            </a:xfrm>
            <a:prstGeom prst="straightConnector1">
              <a:avLst/>
            </a:prstGeom>
            <a:ln>
              <a:solidFill>
                <a:srgbClr val="3F70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90809" y="1781491"/>
              <a:ext cx="198516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1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. سوالات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جمعیتی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61180" y="1960930"/>
            <a:ext cx="2686962" cy="432956"/>
            <a:chOff x="3961180" y="1960930"/>
            <a:chExt cx="2686962" cy="43295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961180" y="1960930"/>
              <a:ext cx="882351" cy="305410"/>
            </a:xfrm>
            <a:prstGeom prst="straightConnector1">
              <a:avLst/>
            </a:prstGeom>
            <a:ln>
              <a:solidFill>
                <a:srgbClr val="3F70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62977" y="2073798"/>
              <a:ext cx="198516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2.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سوالات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اساسی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61180" y="1960930"/>
            <a:ext cx="2759130" cy="691543"/>
            <a:chOff x="3961180" y="1960930"/>
            <a:chExt cx="2759130" cy="69154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961180" y="1960930"/>
              <a:ext cx="954519" cy="634760"/>
            </a:xfrm>
            <a:prstGeom prst="straightConnector1">
              <a:avLst/>
            </a:prstGeom>
            <a:ln>
              <a:solidFill>
                <a:srgbClr val="3F70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35145" y="2332385"/>
              <a:ext cx="198516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3.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 سوالات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باز</a:t>
              </a:r>
              <a:endParaRPr lang="en-US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30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24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4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6" descr="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6"/>
            <a:ext cx="5851025" cy="40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rtl="1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66FF66"/>
                </a:solidFill>
                <a:cs typeface="B Nazanin" pitchFamily="2" charset="-78"/>
              </a:rPr>
              <a:t>    </a:t>
            </a:r>
            <a:r>
              <a:rPr lang="fa-IR" sz="2000" b="1" dirty="0" smtClean="0">
                <a:cs typeface="B Nazanin" pitchFamily="2" charset="-78"/>
              </a:rPr>
              <a:t>در سطح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مهارت</a:t>
            </a:r>
            <a:r>
              <a:rPr lang="en-US" sz="2000" b="1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cs typeface="B Nazanin" pitchFamily="2" charset="-78"/>
              </a:rPr>
              <a:t>ها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و تخصص زماني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كه از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سوي مديران صرف   فعاليت</a:t>
            </a:r>
            <a:r>
              <a:rPr lang="en-US" sz="2000" b="1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cs typeface="B Nazanin" pitchFamily="2" charset="-78"/>
              </a:rPr>
              <a:t>هاي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تخصصي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مي</a:t>
            </a:r>
            <a:r>
              <a:rPr lang="en-US" sz="2000" b="1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cs typeface="B Nazanin" pitchFamily="2" charset="-78"/>
              </a:rPr>
              <a:t>شود و وقتي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كه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در امور غير تخصصي و ساده صرف مي‌گردد,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براي افزايش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دقت در محاسبات 5 سطح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از مهارت و تخصص تعيين شده است</a:t>
            </a:r>
            <a:r>
              <a:rPr lang="en-US" sz="2000" b="1" dirty="0" smtClean="0">
                <a:cs typeface="B Nazanin" pitchFamily="2" charset="-78"/>
              </a:rPr>
              <a:t>:</a:t>
            </a:r>
          </a:p>
          <a:p>
            <a:pPr marL="0" indent="0" algn="just" rtl="1" eaLnBrk="1" hangingPunct="1"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   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سطح اول ـ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فعاليت</a:t>
            </a:r>
            <a:r>
              <a:rPr lang="en-US" dirty="0" smtClean="0">
                <a:cs typeface="B Nazanin" pitchFamily="2" charset="-78"/>
              </a:rPr>
              <a:t>‌</a:t>
            </a:r>
            <a:r>
              <a:rPr lang="fa-IR" dirty="0" smtClean="0">
                <a:cs typeface="B Nazanin" pitchFamily="2" charset="-78"/>
              </a:rPr>
              <a:t>هايي كه نياز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هيچگونه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تخصص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ندارند</a:t>
            </a:r>
            <a:r>
              <a:rPr lang="en-US" dirty="0" smtClean="0">
                <a:cs typeface="B Nazanin" pitchFamily="2" charset="-78"/>
              </a:rPr>
              <a:t>.</a:t>
            </a:r>
          </a:p>
          <a:p>
            <a:pPr marL="0" indent="0" algn="just" rtl="1" eaLnBrk="1" hangingPunct="1">
              <a:buFontTx/>
              <a:buNone/>
              <a:defRPr/>
            </a:pPr>
            <a:r>
              <a:rPr lang="en-US" dirty="0" smtClean="0">
                <a:cs typeface="B Nazanin" pitchFamily="2" charset="-78"/>
              </a:rPr>
              <a:t>  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سطح دوم ـ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فعاليت</a:t>
            </a:r>
            <a:r>
              <a:rPr lang="en-US" dirty="0" smtClean="0">
                <a:cs typeface="B Nazanin" pitchFamily="2" charset="-78"/>
              </a:rPr>
              <a:t>‌</a:t>
            </a:r>
            <a:r>
              <a:rPr lang="fa-IR" dirty="0" smtClean="0">
                <a:cs typeface="B Nazanin" pitchFamily="2" charset="-78"/>
              </a:rPr>
              <a:t>هايي كه يك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فرد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آموزش ديده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غير مدير قادر به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انجام آنها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مي‌باشد</a:t>
            </a:r>
            <a:r>
              <a:rPr lang="en-US" dirty="0" smtClean="0">
                <a:cs typeface="B Nazanin" pitchFamily="2" charset="-78"/>
              </a:rPr>
              <a:t>.</a:t>
            </a:r>
          </a:p>
          <a:p>
            <a:pPr marL="0" indent="0" algn="just" rtl="1" eaLnBrk="1" hangingPunct="1">
              <a:buFontTx/>
              <a:buNone/>
              <a:defRPr/>
            </a:pPr>
            <a:r>
              <a:rPr lang="en-US" dirty="0" smtClean="0">
                <a:cs typeface="B Nazanin" pitchFamily="2" charset="-78"/>
              </a:rPr>
              <a:t>  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سطح سوم ـ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فعاليت</a:t>
            </a:r>
            <a:r>
              <a:rPr lang="en-US" dirty="0" smtClean="0">
                <a:cs typeface="B Nazanin" pitchFamily="2" charset="-78"/>
              </a:rPr>
              <a:t>‌</a:t>
            </a:r>
            <a:r>
              <a:rPr lang="fa-IR" dirty="0" smtClean="0">
                <a:cs typeface="B Nazanin" pitchFamily="2" charset="-78"/>
              </a:rPr>
              <a:t>هايي كه نياز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به ميزان كمي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از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تخصص مديريتي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دارد</a:t>
            </a:r>
            <a:r>
              <a:rPr lang="en-US" dirty="0" smtClean="0">
                <a:cs typeface="B Nazanin" pitchFamily="2" charset="-78"/>
              </a:rPr>
              <a:t>.</a:t>
            </a:r>
          </a:p>
          <a:p>
            <a:pPr marL="0" indent="0" algn="just" rtl="1" eaLnBrk="1" hangingPunct="1">
              <a:buFontTx/>
              <a:buNone/>
              <a:defRPr/>
            </a:pPr>
            <a:r>
              <a:rPr lang="en-US" dirty="0" smtClean="0">
                <a:cs typeface="B Nazanin" pitchFamily="2" charset="-78"/>
              </a:rPr>
              <a:t>  </a:t>
            </a:r>
            <a:r>
              <a:rPr lang="en-US" sz="1000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سطح</a:t>
            </a:r>
            <a:r>
              <a:rPr lang="en-US" sz="2800" b="1" dirty="0" smtClean="0">
                <a:solidFill>
                  <a:srgbClr val="D13C01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چهارم</a:t>
            </a:r>
            <a:r>
              <a:rPr lang="en-US" sz="2800" b="1" dirty="0" smtClean="0">
                <a:solidFill>
                  <a:srgbClr val="D13C01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ـ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فعاليت</a:t>
            </a:r>
            <a:r>
              <a:rPr lang="en-US" dirty="0" smtClean="0">
                <a:cs typeface="B Nazanin" pitchFamily="2" charset="-78"/>
              </a:rPr>
              <a:t>‌</a:t>
            </a:r>
            <a:r>
              <a:rPr lang="fa-IR" dirty="0" smtClean="0">
                <a:cs typeface="B Nazanin" pitchFamily="2" charset="-78"/>
              </a:rPr>
              <a:t>هايي كه نياز به ميزان متوسطي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از تخصص مديريتي دارد</a:t>
            </a:r>
            <a:r>
              <a:rPr lang="en-US" dirty="0" smtClean="0">
                <a:cs typeface="B Nazanin" pitchFamily="2" charset="-78"/>
              </a:rPr>
              <a:t>.</a:t>
            </a:r>
          </a:p>
          <a:p>
            <a:pPr marL="0" indent="0" algn="just" rtl="1" eaLnBrk="1" hangingPunct="1">
              <a:buFontTx/>
              <a:buNone/>
              <a:defRPr/>
            </a:pPr>
            <a:r>
              <a:rPr lang="en-US" dirty="0" smtClean="0">
                <a:cs typeface="B Nazanin" pitchFamily="2" charset="-78"/>
              </a:rPr>
              <a:t>   </a:t>
            </a:r>
            <a:r>
              <a:rPr lang="fa-IR" sz="2800" b="1" dirty="0" smtClean="0">
                <a:solidFill>
                  <a:srgbClr val="D13C01"/>
                </a:solidFill>
                <a:cs typeface="B Nazanin" pitchFamily="2" charset="-78"/>
              </a:rPr>
              <a:t>سطح پنجم ـ</a:t>
            </a:r>
            <a:r>
              <a:rPr lang="fa-IR" dirty="0" smtClean="0">
                <a:cs typeface="B Nazanin" pitchFamily="2" charset="-78"/>
              </a:rPr>
              <a:t> فعاليت</a:t>
            </a:r>
            <a:r>
              <a:rPr lang="en-US" dirty="0" smtClean="0">
                <a:cs typeface="B Nazanin" pitchFamily="2" charset="-78"/>
              </a:rPr>
              <a:t>‌</a:t>
            </a:r>
            <a:r>
              <a:rPr lang="fa-IR" dirty="0" smtClean="0">
                <a:cs typeface="B Nazanin" pitchFamily="2" charset="-78"/>
              </a:rPr>
              <a:t>هايي كه نياز به ميزان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بالايي از تخصص مديريتي دارد</a:t>
            </a:r>
            <a:endParaRPr lang="en-US" sz="25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1228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728" y="428610"/>
          <a:ext cx="581392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7048433" imgH="4114800" progId="MSGraph.Chart.8">
                  <p:embed followColorScheme="full"/>
                </p:oleObj>
              </mc:Choice>
              <mc:Fallback>
                <p:oleObj name="Chart" r:id="rId3" imgW="7048433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28610"/>
                        <a:ext cx="581392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3714758"/>
            <a:ext cx="7010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 sz="2500" dirty="0">
                <a:latin typeface="Times New Roman" pitchFamily="18" charset="0"/>
                <a:cs typeface="B Nazanin" pitchFamily="2" charset="-78"/>
                <a:sym typeface="Webdings" pitchFamily="18" charset="2"/>
              </a:rPr>
              <a:t>زمان مصروفه به وسيله</a:t>
            </a:r>
            <a:r>
              <a:rPr lang="en-US" altLang="en-US" sz="2500" dirty="0">
                <a:latin typeface="Times New Roman" pitchFamily="18" charset="0"/>
                <a:cs typeface="B Nazanin" pitchFamily="2" charset="-78"/>
                <a:sym typeface="Webdings" pitchFamily="18" charset="2"/>
              </a:rPr>
              <a:t> </a:t>
            </a:r>
            <a:r>
              <a:rPr lang="ar-SA" altLang="en-US" sz="2500" dirty="0">
                <a:latin typeface="Times New Roman" pitchFamily="18" charset="0"/>
                <a:cs typeface="B Nazanin" pitchFamily="2" charset="-78"/>
                <a:sym typeface="Webdings" pitchFamily="18" charset="2"/>
              </a:rPr>
              <a:t>يك</a:t>
            </a:r>
            <a:r>
              <a:rPr lang="en-US" altLang="en-US" sz="2500" dirty="0">
                <a:latin typeface="Times New Roman" pitchFamily="18" charset="0"/>
                <a:cs typeface="B Nazanin" pitchFamily="2" charset="-78"/>
                <a:sym typeface="Webdings" pitchFamily="18" charset="2"/>
              </a:rPr>
              <a:t> </a:t>
            </a:r>
            <a:r>
              <a:rPr lang="ar-SA" altLang="en-US" sz="2500" dirty="0">
                <a:latin typeface="Times New Roman" pitchFamily="18" charset="0"/>
                <a:cs typeface="B Nazanin" pitchFamily="2" charset="-78"/>
                <a:sym typeface="Webdings" pitchFamily="18" charset="2"/>
              </a:rPr>
              <a:t>مدير فني در سطوح مختلف</a:t>
            </a:r>
            <a:endParaRPr lang="en-US" altLang="en-US" sz="2500" dirty="0">
              <a:latin typeface="Times New Roman" pitchFamily="18" charset="0"/>
              <a:cs typeface="B Nazanin" pitchFamily="2" charset="-78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882" grpId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0784919"/>
              </p:ext>
            </p:extLst>
          </p:nvPr>
        </p:nvGraphicFramePr>
        <p:xfrm>
          <a:off x="6862575" y="1"/>
          <a:ext cx="2313533" cy="58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01670" y="586585"/>
            <a:ext cx="6260905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ادبیات گسترده­ای در مورد پیشینه و پیامدهای مثبت و منفی مدیریت کیفیت جامع در سازمان­های تولیدی وجود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دارد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بااین‌حال، مطالعاتی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بر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کیفیت جامع در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تمرکز دارد، ناکافی هستند. علاوه بر این، این مطالعات عموماً بر روی کشورهای توسعه‌یافته و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نمونه های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کوچک است.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 بسیار مهمی در موفقیت جامعه و صنعت دارد لذا بایستی کیفیت آموزش موردتوجه قرار گیرد و این کار با مدیریت کیفیت جامع امکان­پذیر خواهد بود.</a:t>
            </a:r>
            <a:endParaRPr lang="en-US" dirty="0"/>
          </a:p>
        </p:txBody>
      </p:sp>
      <p:sp>
        <p:nvSpPr>
          <p:cNvPr id="39" name="Straight Connector 38"/>
          <p:cNvSpPr/>
          <p:nvPr/>
        </p:nvSpPr>
        <p:spPr>
          <a:xfrm flipV="1">
            <a:off x="110037" y="605207"/>
            <a:ext cx="7210653" cy="4417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F70AA"/>
            </a:solidFill>
            <a:prstDash val="solid"/>
          </a:ln>
          <a:effectLst/>
        </p:spPr>
      </p:sp>
      <p:sp>
        <p:nvSpPr>
          <p:cNvPr id="40" name="TextBox 39"/>
          <p:cNvSpPr txBox="1"/>
          <p:nvPr/>
        </p:nvSpPr>
        <p:spPr>
          <a:xfrm>
            <a:off x="4976822" y="240291"/>
            <a:ext cx="15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پیشنهادات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205" y="691810"/>
            <a:ext cx="6565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 مدیریت کیفیت جامع در جذب دانشجویان و استادان در مؤسسات آموزش عالی و دانشگاه­ها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2" name="Straight Connector 41"/>
          <p:cNvSpPr/>
          <p:nvPr/>
        </p:nvSpPr>
        <p:spPr>
          <a:xfrm flipV="1">
            <a:off x="182205" y="1613364"/>
            <a:ext cx="6833075" cy="0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81A5D1"/>
            </a:solidFill>
            <a:prstDash val="solid"/>
          </a:ln>
          <a:effectLst/>
        </p:spPr>
      </p:sp>
      <p:sp>
        <p:nvSpPr>
          <p:cNvPr id="43" name="TextBox 42"/>
          <p:cNvSpPr txBox="1"/>
          <p:nvPr/>
        </p:nvSpPr>
        <p:spPr>
          <a:xfrm>
            <a:off x="601670" y="1168563"/>
            <a:ext cx="6565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fa-IR" sz="1600" dirty="0">
                <a:cs typeface="B Nazanin" panose="00000400000000000000" pitchFamily="2" charset="-78"/>
              </a:rPr>
              <a:t>چالش­ها و موانع پیاده‌سازی مدیریت کیفیت جامع در مدارس، مؤسسات آموزش عالی و دانشگاه­ها</a:t>
            </a:r>
            <a:endParaRPr lang="en-US" sz="1600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627" y="1742196"/>
            <a:ext cx="6991722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 مدیریت کیفیت در افزایش رضایت­مندی و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انگیزه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کارکنان در مؤسسات آموزش عالی و دانشگاه­ها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5" name="Straight Connector 44"/>
          <p:cNvSpPr/>
          <p:nvPr/>
        </p:nvSpPr>
        <p:spPr>
          <a:xfrm flipV="1">
            <a:off x="182205" y="1057863"/>
            <a:ext cx="6833075" cy="1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81A5D1"/>
            </a:solidFill>
            <a:prstDash val="solid"/>
          </a:ln>
          <a:effectLst/>
        </p:spPr>
      </p:sp>
      <p:sp>
        <p:nvSpPr>
          <p:cNvPr id="46" name="Straight Connector 45"/>
          <p:cNvSpPr/>
          <p:nvPr/>
        </p:nvSpPr>
        <p:spPr>
          <a:xfrm>
            <a:off x="274184" y="2218949"/>
            <a:ext cx="6741096" cy="18262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81A5D1"/>
            </a:solidFill>
            <a:prstDash val="solid"/>
          </a:ln>
          <a:effectLst/>
        </p:spPr>
      </p:sp>
      <p:sp>
        <p:nvSpPr>
          <p:cNvPr id="47" name="Rectangle 46"/>
          <p:cNvSpPr/>
          <p:nvPr/>
        </p:nvSpPr>
        <p:spPr>
          <a:xfrm>
            <a:off x="434758" y="2359691"/>
            <a:ext cx="64093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07000"/>
              </a:lnSpc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ارتباط بین مدیریت کیفیت جامع و عملکرد کارکنان و استادان مؤسسات آموزش عالی و دانشگاه­ها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296260" y="2856201"/>
            <a:ext cx="6719020" cy="19249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81A5D1"/>
            </a:solidFill>
            <a:prstDash val="solid"/>
          </a:ln>
          <a:effectLst/>
        </p:spPr>
      </p:sp>
      <p:sp>
        <p:nvSpPr>
          <p:cNvPr id="49" name="Rectangle 48"/>
          <p:cNvSpPr/>
          <p:nvPr/>
        </p:nvSpPr>
        <p:spPr>
          <a:xfrm>
            <a:off x="0" y="2875450"/>
            <a:ext cx="713848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07000"/>
              </a:lnSpc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 مدیریت کیفیت جامع در کاهش هزینه­ها و افزایش سودآوری و بازده در مؤسسات آموزش عالی و دانشگاه­ها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6260" y="3493747"/>
            <a:ext cx="658620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07000"/>
              </a:lnSpc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بررسی نقش مدیریت کیفیت جامع در موفقیت مؤسسات آموزشی و دانشگاه­ها و تعیین فاکتورهای مؤثر در موفقیت آن­ها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274184" y="3406442"/>
            <a:ext cx="6719020" cy="19249"/>
          </a:xfrm>
          <a:prstGeom prst="line">
            <a:avLst/>
          </a:prstGeom>
          <a:solidFill>
            <a:srgbClr val="3A81BA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81A5D1"/>
            </a:solidFill>
            <a:prstDash val="solid"/>
          </a:ln>
          <a:effectLst/>
        </p:spPr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25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73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1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6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1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1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026 -0.1703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51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136E-6 L 0.00122 -0.167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39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2716E-6 L 0.02396 -0.4126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2064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6" grpId="1"/>
      <p:bldP spid="40" grpId="0"/>
      <p:bldP spid="41" grpId="0"/>
      <p:bldP spid="41" grpId="1"/>
      <p:bldP spid="43" grpId="0"/>
      <p:bldP spid="43" grpId="1"/>
      <p:bldP spid="44" grpId="0"/>
      <p:bldP spid="44" grpId="1"/>
      <p:bldP spid="47" grpId="0"/>
      <p:bldP spid="47" grpId="1"/>
      <p:bldP spid="49" grpId="0"/>
      <p:bldP spid="49" grpId="1"/>
      <p:bldP spid="50" grpId="0"/>
      <p:bldP spid="5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723094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با تشکر از توجه شما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5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660" y="620674"/>
            <a:ext cx="5259722" cy="418726"/>
            <a:chOff x="-1" y="377"/>
            <a:chExt cx="5298246" cy="789178"/>
          </a:xfrm>
        </p:grpSpPr>
        <p:sp>
          <p:nvSpPr>
            <p:cNvPr id="9" name="Round Same Side Corner Rectangle 8"/>
            <p:cNvSpPr/>
            <p:nvPr/>
          </p:nvSpPr>
          <p:spPr>
            <a:xfrm rot="16200000">
              <a:off x="2254533" y="-2254157"/>
              <a:ext cx="789178" cy="529824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B81D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0" name="Round Same Side Corner Rectangle 6"/>
            <p:cNvSpPr/>
            <p:nvPr/>
          </p:nvSpPr>
          <p:spPr>
            <a:xfrm>
              <a:off x="38524" y="38900"/>
              <a:ext cx="5259721" cy="3802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13792" bIns="10160" numCol="1" spcCol="1270" anchor="ctr" anchorCtr="0">
              <a:noAutofit/>
            </a:bodyPr>
            <a:lstStyle/>
            <a:p>
              <a:pPr marL="0" lvl="1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کیفیت، مترادف با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مشخصه، ویژگی، حسن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یا برتری است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161440" y="620673"/>
            <a:ext cx="1365195" cy="433091"/>
            <a:chOff x="5246496" y="591349"/>
            <a:chExt cx="1365195" cy="433091"/>
          </a:xfrm>
        </p:grpSpPr>
        <p:sp>
          <p:nvSpPr>
            <p:cNvPr id="20" name="Flowchart: Delay 19"/>
            <p:cNvSpPr/>
            <p:nvPr/>
          </p:nvSpPr>
          <p:spPr>
            <a:xfrm>
              <a:off x="5419438" y="591349"/>
              <a:ext cx="1189578" cy="433091"/>
            </a:xfrm>
            <a:prstGeom prst="flowChartDelay">
              <a:avLst/>
            </a:prstGeom>
            <a:solidFill>
              <a:srgbClr val="8B81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evron 4"/>
            <p:cNvSpPr/>
            <p:nvPr/>
          </p:nvSpPr>
          <p:spPr>
            <a:xfrm>
              <a:off x="5246496" y="667941"/>
              <a:ext cx="1365195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i="1" dirty="0" smtClean="0"/>
                <a:t>Roget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101" y="1188383"/>
            <a:ext cx="5298246" cy="432783"/>
            <a:chOff x="-1" y="1013880"/>
            <a:chExt cx="5298246" cy="789178"/>
          </a:xfrm>
        </p:grpSpPr>
        <p:sp>
          <p:nvSpPr>
            <p:cNvPr id="15" name="Round Same Side Corner Rectangle 14"/>
            <p:cNvSpPr/>
            <p:nvPr/>
          </p:nvSpPr>
          <p:spPr>
            <a:xfrm rot="16200000">
              <a:off x="2254533" y="-1240654"/>
              <a:ext cx="789178" cy="529824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B81D2">
                  <a:hueOff val="3359558"/>
                  <a:satOff val="945"/>
                  <a:lumOff val="-1353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6" name="Round Same Side Corner Rectangle 10"/>
            <p:cNvSpPr/>
            <p:nvPr/>
          </p:nvSpPr>
          <p:spPr>
            <a:xfrm rot="21600000">
              <a:off x="38524" y="1052403"/>
              <a:ext cx="5259721" cy="7121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13792" bIns="10160" numCol="1" spcCol="1270" anchor="ctr" anchorCtr="0">
              <a:noAutofit/>
            </a:bodyPr>
            <a:lstStyle/>
            <a:p>
              <a:pPr marL="0" lvl="1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کیفیت، یعنی کار درست را بار اول و براي همیشه درست انجام دادن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76250" y="1185732"/>
            <a:ext cx="1365195" cy="447093"/>
            <a:chOff x="5261306" y="1156408"/>
            <a:chExt cx="1365195" cy="447093"/>
          </a:xfrm>
        </p:grpSpPr>
        <p:sp>
          <p:nvSpPr>
            <p:cNvPr id="22" name="Flowchart: Delay 21"/>
            <p:cNvSpPr/>
            <p:nvPr/>
          </p:nvSpPr>
          <p:spPr>
            <a:xfrm>
              <a:off x="5422113" y="1156408"/>
              <a:ext cx="1189578" cy="447093"/>
            </a:xfrm>
            <a:prstGeom prst="flowChartDelay">
              <a:avLst/>
            </a:prstGeom>
            <a:solidFill>
              <a:srgbClr val="C14D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evron 4"/>
            <p:cNvSpPr/>
            <p:nvPr/>
          </p:nvSpPr>
          <p:spPr>
            <a:xfrm>
              <a:off x="5261306" y="1190101"/>
              <a:ext cx="1365195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rtl="1">
                <a:lnSpc>
                  <a:spcPct val="107000"/>
                </a:lnSpc>
              </a:pPr>
              <a:r>
                <a:rPr lang="en-US" sz="1100" dirty="0"/>
                <a:t>Philip</a:t>
              </a:r>
              <a:r>
                <a:rPr lang="en-US" sz="800" dirty="0"/>
                <a:t> </a:t>
              </a:r>
              <a:r>
                <a:rPr lang="en-US" sz="1100" dirty="0"/>
                <a:t>Crosby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1435" y="3823223"/>
            <a:ext cx="5322842" cy="594020"/>
            <a:chOff x="-1" y="1013880"/>
            <a:chExt cx="5298247" cy="789178"/>
          </a:xfrm>
        </p:grpSpPr>
        <p:sp>
          <p:nvSpPr>
            <p:cNvPr id="56" name="Round Same Side Corner Rectangle 55"/>
            <p:cNvSpPr/>
            <p:nvPr/>
          </p:nvSpPr>
          <p:spPr>
            <a:xfrm rot="16200000">
              <a:off x="2254533" y="-1240654"/>
              <a:ext cx="789178" cy="529824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B81D2">
                  <a:hueOff val="3359558"/>
                  <a:satOff val="945"/>
                  <a:lumOff val="-1353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7" name="Round Same Side Corner Rectangle 10"/>
            <p:cNvSpPr/>
            <p:nvPr/>
          </p:nvSpPr>
          <p:spPr>
            <a:xfrm>
              <a:off x="38524" y="1052402"/>
              <a:ext cx="5259722" cy="7121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13792" bIns="10160" numCol="1" spcCol="1270" anchor="ctr" anchorCtr="0">
              <a:noAutofit/>
            </a:bodyPr>
            <a:lstStyle/>
            <a:p>
              <a:pPr marL="0" lvl="1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کیفیت در محصول و خدمات چیزی نیست که تأمین‌کننده انجام </a:t>
              </a:r>
              <a:r>
                <a:rPr lang="fa-IR" sz="16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می‌دهد </a:t>
              </a: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بلکه چیزی است که مشتری مایل به پرداخت بابت آن باشد.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310644" y="3796980"/>
            <a:ext cx="1334119" cy="605752"/>
            <a:chOff x="5347583" y="3717782"/>
            <a:chExt cx="1368258" cy="447093"/>
          </a:xfrm>
        </p:grpSpPr>
        <p:sp>
          <p:nvSpPr>
            <p:cNvPr id="58" name="Flowchart: Delay 57"/>
            <p:cNvSpPr/>
            <p:nvPr/>
          </p:nvSpPr>
          <p:spPr>
            <a:xfrm>
              <a:off x="5464124" y="3717782"/>
              <a:ext cx="1192247" cy="447093"/>
            </a:xfrm>
            <a:prstGeom prst="flowChartDelay">
              <a:avLst/>
            </a:prstGeom>
            <a:solidFill>
              <a:srgbClr val="C14D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hevron 4"/>
            <p:cNvSpPr/>
            <p:nvPr/>
          </p:nvSpPr>
          <p:spPr>
            <a:xfrm>
              <a:off x="5347583" y="3771445"/>
              <a:ext cx="1368258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rtl="1">
                <a:lnSpc>
                  <a:spcPct val="107000"/>
                </a:lnSpc>
              </a:pPr>
              <a:r>
                <a:rPr lang="en-US" sz="1100" dirty="0"/>
                <a:t>Peter Drucker</a:t>
              </a:r>
            </a:p>
          </p:txBody>
        </p:sp>
      </p:grpSp>
      <p:sp>
        <p:nvSpPr>
          <p:cNvPr id="72" name="Round Same Side Corner Rectangle 10"/>
          <p:cNvSpPr/>
          <p:nvPr/>
        </p:nvSpPr>
        <p:spPr>
          <a:xfrm>
            <a:off x="101435" y="2865511"/>
            <a:ext cx="5271103" cy="7398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160" tIns="10160" rIns="113792" bIns="10160" numCol="1" spcCol="1270" anchor="ctr" anchorCtr="0">
            <a:noAutofit/>
          </a:bodyPr>
          <a:lstStyle/>
          <a:p>
            <a:pPr marL="0" lvl="1" algn="ct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کیفیت یک سیستم مؤثر از </a:t>
            </a:r>
            <a:r>
              <a:rPr lang="fa-IR" sz="16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تلاش‌های </a:t>
            </a:r>
            <a:r>
              <a:rPr lang="fa-I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گروه‌های مختلف </a:t>
            </a:r>
            <a:r>
              <a:rPr lang="fa-IR" sz="16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سازمان برای بهبود کیفیت </a:t>
            </a:r>
            <a:r>
              <a:rPr lang="fa-I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است تا محصولات و خدمات را در سطحی ارائه نماید که به رضایت مشتری منجر شود.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331348" y="2858229"/>
            <a:ext cx="1331132" cy="747116"/>
            <a:chOff x="5374998" y="2833475"/>
            <a:chExt cx="1365195" cy="747116"/>
          </a:xfrm>
        </p:grpSpPr>
        <p:sp>
          <p:nvSpPr>
            <p:cNvPr id="73" name="Flowchart: Delay 72"/>
            <p:cNvSpPr/>
            <p:nvPr/>
          </p:nvSpPr>
          <p:spPr>
            <a:xfrm>
              <a:off x="5436923" y="2833475"/>
              <a:ext cx="1189578" cy="747116"/>
            </a:xfrm>
            <a:prstGeom prst="flowChartDelay">
              <a:avLst/>
            </a:prstGeom>
            <a:solidFill>
              <a:srgbClr val="8B81D2"/>
            </a:solidFill>
            <a:ln>
              <a:solidFill>
                <a:srgbClr val="8B8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hevron 4"/>
            <p:cNvSpPr/>
            <p:nvPr/>
          </p:nvSpPr>
          <p:spPr>
            <a:xfrm>
              <a:off x="5374998" y="3076751"/>
              <a:ext cx="1365195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rtl="1">
                <a:lnSpc>
                  <a:spcPct val="107000"/>
                </a:lnSpc>
              </a:pPr>
              <a:r>
                <a:rPr lang="en-US" sz="1100" dirty="0"/>
                <a:t>A.V. </a:t>
              </a:r>
              <a:r>
                <a:rPr lang="en-US" sz="1100" dirty="0" err="1"/>
                <a:t>Feigenbaum</a:t>
              </a:r>
              <a:endParaRPr lang="en-US" sz="1100" dirty="0"/>
            </a:p>
          </p:txBody>
        </p:sp>
      </p:grpSp>
      <p:sp>
        <p:nvSpPr>
          <p:cNvPr id="35" name="Round Same Side Corner Rectangle 10"/>
          <p:cNvSpPr/>
          <p:nvPr/>
        </p:nvSpPr>
        <p:spPr>
          <a:xfrm>
            <a:off x="48103" y="1752671"/>
            <a:ext cx="5313054" cy="428671"/>
          </a:xfrm>
          <a:prstGeom prst="rect">
            <a:avLst/>
          </a:prstGeom>
          <a:noFill/>
          <a:ln w="12700">
            <a:solidFill>
              <a:srgbClr val="8B81D2"/>
            </a:solidFill>
          </a:ln>
          <a:effectLst/>
        </p:spPr>
        <p:txBody>
          <a:bodyPr spcFirstLastPara="0" vert="horz" wrap="square" lIns="10160" tIns="10160" rIns="113792" bIns="10160" numCol="1" spcCol="1270" anchor="ctr" anchorCtr="0">
            <a:noAutofit/>
          </a:bodyPr>
          <a:lstStyle/>
          <a:p>
            <a:pPr marL="0" lvl="1" algn="ct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B Nazanin" panose="00000400000000000000" pitchFamily="2" charset="-78"/>
                <a:sym typeface="Arial"/>
              </a:rPr>
              <a:t>	کیفیت سازگاری با الزامات، مشخصات یا استانداردها است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211730" y="1745143"/>
            <a:ext cx="1365195" cy="447093"/>
            <a:chOff x="6885092" y="1243443"/>
            <a:chExt cx="1365195" cy="447093"/>
          </a:xfrm>
        </p:grpSpPr>
        <p:sp>
          <p:nvSpPr>
            <p:cNvPr id="85" name="Flowchart: Delay 84"/>
            <p:cNvSpPr/>
            <p:nvPr/>
          </p:nvSpPr>
          <p:spPr>
            <a:xfrm>
              <a:off x="7045900" y="1243443"/>
              <a:ext cx="1189578" cy="447093"/>
            </a:xfrm>
            <a:prstGeom prst="flowChartDelay">
              <a:avLst/>
            </a:prstGeom>
            <a:solidFill>
              <a:srgbClr val="8B81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hevron 4"/>
            <p:cNvSpPr/>
            <p:nvPr/>
          </p:nvSpPr>
          <p:spPr>
            <a:xfrm>
              <a:off x="6885092" y="1288795"/>
              <a:ext cx="1365195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rtl="1">
                <a:lnSpc>
                  <a:spcPct val="107000"/>
                </a:lnSpc>
              </a:pPr>
              <a:r>
                <a:rPr lang="en-US" sz="1100" dirty="0"/>
                <a:t>Philip</a:t>
              </a:r>
              <a:r>
                <a:rPr lang="en-US" sz="800" dirty="0"/>
                <a:t> </a:t>
              </a:r>
              <a:r>
                <a:rPr lang="en-US" sz="1100" dirty="0"/>
                <a:t>Crosby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660" y="2334439"/>
            <a:ext cx="5286495" cy="432783"/>
            <a:chOff x="-1" y="1013880"/>
            <a:chExt cx="5298246" cy="789178"/>
          </a:xfrm>
        </p:grpSpPr>
        <p:sp>
          <p:nvSpPr>
            <p:cNvPr id="92" name="Round Same Side Corner Rectangle 91"/>
            <p:cNvSpPr/>
            <p:nvPr/>
          </p:nvSpPr>
          <p:spPr>
            <a:xfrm rot="16200000">
              <a:off x="2254533" y="-1240654"/>
              <a:ext cx="789178" cy="529824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B81D2">
                  <a:hueOff val="3359558"/>
                  <a:satOff val="945"/>
                  <a:lumOff val="-1353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93" name="Round Same Side Corner Rectangle 10"/>
            <p:cNvSpPr/>
            <p:nvPr/>
          </p:nvSpPr>
          <p:spPr>
            <a:xfrm rot="21600000">
              <a:off x="38524" y="1052403"/>
              <a:ext cx="5259721" cy="7121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13792" bIns="10160" numCol="1" spcCol="1270" anchor="ctr" anchorCtr="0">
              <a:noAutofit/>
            </a:bodyPr>
            <a:lstStyle/>
            <a:p>
              <a:pPr marL="0" lvl="1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a-IR" sz="1600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B Nazanin" panose="00000400000000000000" pitchFamily="2" charset="-78"/>
                  <a:sym typeface="Arial"/>
                </a:rPr>
                <a:t>کیفیت به معنی محصولات و خدماتی است که انتظارات مشتریان را برآورده می‌کند.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91059" y="2320129"/>
            <a:ext cx="1365195" cy="447093"/>
            <a:chOff x="5276115" y="2290805"/>
            <a:chExt cx="1365195" cy="447093"/>
          </a:xfrm>
        </p:grpSpPr>
        <p:sp>
          <p:nvSpPr>
            <p:cNvPr id="94" name="Flowchart: Delay 93"/>
            <p:cNvSpPr/>
            <p:nvPr/>
          </p:nvSpPr>
          <p:spPr>
            <a:xfrm>
              <a:off x="5436923" y="2290805"/>
              <a:ext cx="1189578" cy="447093"/>
            </a:xfrm>
            <a:prstGeom prst="flowChartDelay">
              <a:avLst/>
            </a:prstGeom>
            <a:solidFill>
              <a:srgbClr val="C14D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evron 4"/>
            <p:cNvSpPr/>
            <p:nvPr/>
          </p:nvSpPr>
          <p:spPr>
            <a:xfrm>
              <a:off x="5276115" y="2336157"/>
              <a:ext cx="1365195" cy="274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rtl="1">
                <a:lnSpc>
                  <a:spcPct val="107000"/>
                </a:lnSpc>
              </a:pPr>
              <a:r>
                <a:rPr lang="en-US" sz="1100" dirty="0" smtClean="0"/>
                <a:t>Philip</a:t>
              </a:r>
              <a:r>
                <a:rPr lang="en-US" sz="800" dirty="0" smtClean="0"/>
                <a:t> </a:t>
              </a:r>
              <a:r>
                <a:rPr lang="en-US" sz="1100" dirty="0" smtClean="0"/>
                <a:t>Crosby</a:t>
              </a:r>
              <a:endParaRPr lang="en-US" sz="1100" dirty="0"/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89" y="3322411"/>
            <a:ext cx="2522712" cy="1800225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7473395" y="622495"/>
            <a:ext cx="137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کیفیت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66287" y="1006860"/>
            <a:ext cx="230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مدیریت</a:t>
            </a:r>
            <a:r>
              <a:rPr lang="fa-IR" dirty="0" smtClean="0"/>
              <a:t> </a:t>
            </a:r>
            <a:r>
              <a:rPr lang="fa-IR" sz="2000" dirty="0">
                <a:cs typeface="B Nazanin" panose="00000400000000000000" pitchFamily="2" charset="-78"/>
              </a:rPr>
              <a:t>کیفیت</a:t>
            </a:r>
            <a:r>
              <a:rPr lang="fa-IR" dirty="0" smtClean="0"/>
              <a:t> </a:t>
            </a:r>
            <a:r>
              <a:rPr lang="fa-IR" sz="2000" dirty="0">
                <a:cs typeface="B Nazanin" panose="00000400000000000000" pitchFamily="2" charset="-78"/>
              </a:rPr>
              <a:t>جامع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19939" y="1780726"/>
            <a:ext cx="8093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dirty="0">
                <a:cs typeface="B Nazanin" panose="00000400000000000000" pitchFamily="2" charset="-78"/>
              </a:rPr>
              <a:t>TQM </a:t>
            </a:r>
            <a:r>
              <a:rPr lang="fa-IR" dirty="0" smtClean="0">
                <a:cs typeface="B Nazanin" panose="00000400000000000000" pitchFamily="2" charset="-78"/>
              </a:rPr>
              <a:t>فلسفه و </a:t>
            </a:r>
            <a:r>
              <a:rPr lang="fa-IR" dirty="0">
                <a:cs typeface="B Nazanin" panose="00000400000000000000" pitchFamily="2" charset="-78"/>
              </a:rPr>
              <a:t>شیوه های </a:t>
            </a:r>
            <a:r>
              <a:rPr lang="fa-IR" dirty="0" smtClean="0">
                <a:cs typeface="B Nazanin" panose="00000400000000000000" pitchFamily="2" charset="-78"/>
              </a:rPr>
              <a:t>مدیریت است </a:t>
            </a:r>
            <a:r>
              <a:rPr lang="fa-IR" dirty="0">
                <a:cs typeface="B Nazanin" panose="00000400000000000000" pitchFamily="2" charset="-78"/>
              </a:rPr>
              <a:t>که هدف آن بهره برداری از منابع انسانی و مادی یک سازمان در موثرترین راه برای رسیدن به اهداف سازمان است.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00" r="93438">
                        <a14:foregroundMark x1="13438" y1="42917" x2="29375" y2="55417"/>
                        <a14:foregroundMark x1="13125" y1="69167" x2="30000" y2="82500"/>
                        <a14:foregroundMark x1="34688" y1="49167" x2="63438" y2="50000"/>
                        <a14:foregroundMark x1="34375" y1="24167" x2="54375" y2="23333"/>
                        <a14:foregroundMark x1="34375" y1="76667" x2="88125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50" y="2065365"/>
            <a:ext cx="4064000" cy="2742590"/>
          </a:xfrm>
          <a:prstGeom prst="rect">
            <a:avLst/>
          </a:prstGeom>
        </p:spPr>
      </p:pic>
      <p:graphicFrame>
        <p:nvGraphicFramePr>
          <p:cNvPr id="174" name="Diagram 173"/>
          <p:cNvGraphicFramePr/>
          <p:nvPr>
            <p:extLst>
              <p:ext uri="{D42A27DB-BD31-4B8C-83A1-F6EECF244321}">
                <p14:modId xmlns:p14="http://schemas.microsoft.com/office/powerpoint/2010/main" val="2547594385"/>
              </p:ext>
            </p:extLst>
          </p:nvPr>
        </p:nvGraphicFramePr>
        <p:xfrm>
          <a:off x="6862574" y="69038"/>
          <a:ext cx="2387335" cy="55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1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2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5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2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25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25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35" grpId="0" animBg="1"/>
      <p:bldP spid="35" grpId="1" animBg="1"/>
      <p:bldP spid="139" grpId="0"/>
      <p:bldP spid="139" grpId="1"/>
      <p:bldP spid="168" grpId="0"/>
      <p:bldP spid="169" grpId="0"/>
      <p:bldGraphic spid="17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-24235"/>
            <a:ext cx="8704185" cy="4886559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5316500" y="-538065"/>
            <a:ext cx="2869727" cy="533311"/>
          </a:xfrm>
        </p:spPr>
        <p:txBody>
          <a:bodyPr/>
          <a:lstStyle/>
          <a:p>
            <a:pPr algn="r" rtl="1"/>
            <a:r>
              <a:rPr lang="fa-IR" sz="2000" b="1" i="1" dirty="0" smtClean="0">
                <a:cs typeface="B Nazanin" panose="00000400000000000000" pitchFamily="2" charset="-78"/>
              </a:rPr>
              <a:t>تاریخچه مدیریت کیفیت جامع:</a:t>
            </a:r>
            <a:endParaRPr lang="en-US" sz="2000" b="1" i="1" dirty="0">
              <a:cs typeface="B Nazanin" panose="00000400000000000000" pitchFamily="2" charset="-7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81962" y="1287616"/>
            <a:ext cx="7104265" cy="2139526"/>
            <a:chOff x="1018698" y="1249194"/>
            <a:chExt cx="7104265" cy="2139526"/>
          </a:xfrm>
        </p:grpSpPr>
        <p:sp>
          <p:nvSpPr>
            <p:cNvPr id="33" name="TextBox 32"/>
            <p:cNvSpPr txBox="1"/>
            <p:nvPr/>
          </p:nvSpPr>
          <p:spPr>
            <a:xfrm>
              <a:off x="1018698" y="1249194"/>
              <a:ext cx="3225830" cy="1523494"/>
            </a:xfrm>
            <a:prstGeom prst="rect">
              <a:avLst/>
            </a:prstGeom>
            <a:noFill/>
          </p:spPr>
          <p:txBody>
            <a:bodyPr wrap="square" lIns="91440" tIns="91440" rtlCol="0">
              <a:spAutoFit/>
            </a:bodyPr>
            <a:lstStyle/>
            <a:p>
              <a:pPr marL="285750" indent="-285750" algn="just" rtl="1"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در سال 1924 دكتر والتر شوارت  آمريكايي در </a:t>
              </a:r>
              <a:r>
                <a:rPr lang="fa-IR" dirty="0" smtClean="0">
                  <a:cs typeface="B Nazanin" panose="00000400000000000000" pitchFamily="2" charset="-78"/>
                </a:rPr>
                <a:t>آزمايشگاه هاي </a:t>
              </a:r>
              <a:r>
                <a:rPr lang="fa-IR" dirty="0">
                  <a:cs typeface="B Nazanin" panose="00000400000000000000" pitchFamily="2" charset="-78"/>
                </a:rPr>
                <a:t>شركت بل  سيستمي را به وجود آورد كه مي‎توانست واريانس </a:t>
              </a:r>
              <a:r>
                <a:rPr lang="fa-IR" dirty="0" smtClean="0">
                  <a:cs typeface="B Nazanin" panose="00000400000000000000" pitchFamily="2" charset="-78"/>
                </a:rPr>
                <a:t>سيستم هاي </a:t>
              </a:r>
              <a:r>
                <a:rPr lang="fa-IR" dirty="0">
                  <a:cs typeface="B Nazanin" panose="00000400000000000000" pitchFamily="2" charset="-78"/>
                </a:rPr>
                <a:t>توليد را اندازه‎گيري كند</a:t>
              </a:r>
              <a:r>
                <a:rPr lang="fa-IR" dirty="0" smtClean="0">
                  <a:cs typeface="B Nazanin" panose="00000400000000000000" pitchFamily="2" charset="-78"/>
                </a:rPr>
                <a:t>.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500" y1="60417" x2="66667" y2="8854"/>
                          <a14:foregroundMark x1="72222" y1="54688" x2="23611" y2="8854"/>
                          <a14:foregroundMark x1="26389" y1="36458" x2="78472" y2="29167"/>
                          <a14:foregroundMark x1="75000" y1="55729" x2="4167" y2="96354"/>
                          <a14:foregroundMark x1="34722" y1="69792" x2="97917" y2="95313"/>
                          <a14:foregroundMark x1="95833" y1="75000" x2="69444" y2="69271"/>
                          <a14:foregroundMark x1="73611" y1="59896" x2="90278" y2="70313"/>
                          <a14:foregroundMark x1="28472" y1="35417" x2="27083" y2="44792"/>
                          <a14:foregroundMark x1="23611" y1="19792" x2="25694" y2="43229"/>
                          <a14:foregroundMark x1="67361" y1="56250" x2="78472" y2="37500"/>
                          <a14:foregroundMark x1="77083" y1="25521" x2="64583" y2="10417"/>
                          <a14:foregroundMark x1="39583" y1="4688" x2="44444" y2="8854"/>
                          <a14:foregroundMark x1="72222" y1="14063" x2="40278" y2="4167"/>
                          <a14:foregroundMark x1="36111" y1="6771" x2="31944" y2="9896"/>
                          <a14:foregroundMark x1="62500" y1="7813" x2="55556" y2="3125"/>
                          <a14:backgroundMark x1="70139" y1="4688" x2="66667" y2="1042"/>
                          <a14:backgroundMark x1="37500" y1="2604" x2="68056" y2="1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363" y="1559920"/>
              <a:ext cx="1371600" cy="18288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230649" y="1333782"/>
            <a:ext cx="7117503" cy="2091502"/>
            <a:chOff x="1230649" y="1333782"/>
            <a:chExt cx="7117503" cy="2091502"/>
          </a:xfrm>
        </p:grpSpPr>
        <p:sp>
          <p:nvSpPr>
            <p:cNvPr id="36" name="TextBox 35"/>
            <p:cNvSpPr txBox="1"/>
            <p:nvPr/>
          </p:nvSpPr>
          <p:spPr>
            <a:xfrm>
              <a:off x="1230649" y="1333782"/>
              <a:ext cx="28394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cs typeface="B Nazanin" panose="00000400000000000000" pitchFamily="2" charset="-78"/>
                </a:rPr>
                <a:t> در سال 1950 اتحاديه متخصصان علوم و مهندسين ژاپن  از ادوارد دمينگ ، شاگرد شوارت دعوت كردند تا </a:t>
              </a:r>
              <a:r>
                <a:rPr lang="fa-IR" dirty="0" smtClean="0">
                  <a:cs typeface="B Nazanin" panose="00000400000000000000" pitchFamily="2" charset="-78"/>
                </a:rPr>
                <a:t>روشهاي </a:t>
              </a:r>
              <a:r>
                <a:rPr lang="fa-IR" dirty="0">
                  <a:cs typeface="B Nazanin" panose="00000400000000000000" pitchFamily="2" charset="-78"/>
                </a:rPr>
                <a:t>كنترل كيفيت را در كشور ژاپن آموزش دهد. 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27" b="100000" l="1685" r="91011">
                          <a14:foregroundMark x1="85393" y1="45583" x2="7865" y2="46996"/>
                          <a14:foregroundMark x1="81461" y1="40989" x2="16292" y2="34276"/>
                          <a14:foregroundMark x1="66292" y1="77739" x2="90449" y2="96113"/>
                          <a14:foregroundMark x1="57303" y1="70318" x2="6742" y2="93993"/>
                          <a14:foregroundMark x1="57303" y1="32862" x2="44382" y2="55830"/>
                          <a14:foregroundMark x1="56180" y1="61837" x2="29213" y2="66431"/>
                          <a14:foregroundMark x1="67416" y1="94700" x2="37079" y2="92580"/>
                          <a14:foregroundMark x1="20225" y1="91873" x2="5056" y2="79859"/>
                          <a14:foregroundMark x1="17978" y1="72438" x2="7303" y2="79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702" y="1596484"/>
              <a:ext cx="1695450" cy="1828800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1017325" y="1516379"/>
            <a:ext cx="31893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اگرچه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روشهای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کیفیت جامع قبل از جنگ جهانی دوم توسط تعدادی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سازمانها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تصویب رسید، ایجاد فلسفه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TQM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به‌طورکلی به دکتر وود ادوارد دمینگ مربوط است 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99306" y="1116960"/>
            <a:ext cx="7132649" cy="2406855"/>
            <a:chOff x="1199306" y="1116960"/>
            <a:chExt cx="7132649" cy="2406855"/>
          </a:xfrm>
        </p:grpSpPr>
        <p:sp>
          <p:nvSpPr>
            <p:cNvPr id="38" name="Rectangle 37"/>
            <p:cNvSpPr/>
            <p:nvPr/>
          </p:nvSpPr>
          <p:spPr>
            <a:xfrm>
              <a:off x="1199306" y="1116960"/>
              <a:ext cx="306913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0" indent="-283464" algn="just" rtl="1">
                <a:defRPr/>
              </a:pPr>
              <a:r>
                <a:rPr lang="fa-IR" dirty="0">
                  <a:cs typeface="B Nazanin" pitchFamily="2" charset="-78"/>
                </a:rPr>
                <a:t>در سال 1950 اتحاديه متخصصان علوم و مهندسين ژاپن </a:t>
              </a:r>
              <a:r>
                <a:rPr lang="fa-IR" dirty="0" smtClean="0">
                  <a:solidFill>
                    <a:srgbClr val="FF0000"/>
                  </a:solidFill>
                  <a:cs typeface="B Nazanin" pitchFamily="2" charset="-78"/>
                </a:rPr>
                <a:t>(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B Nazanin" pitchFamily="2" charset="-78"/>
                </a:rPr>
                <a:t>JUSE</a:t>
              </a:r>
              <a:r>
                <a:rPr lang="fa-IR" dirty="0" smtClean="0">
                  <a:solidFill>
                    <a:srgbClr val="FF0000"/>
                  </a:solidFill>
                  <a:cs typeface="B Nazanin" pitchFamily="2" charset="-78"/>
                </a:rPr>
                <a:t>) </a:t>
              </a:r>
              <a:r>
                <a:rPr lang="fa-IR" dirty="0">
                  <a:cs typeface="B Nazanin" pitchFamily="2" charset="-78"/>
                </a:rPr>
                <a:t>ازدمينگ دعوت كردند تا</a:t>
              </a:r>
              <a:r>
                <a:rPr lang="en-US" dirty="0">
                  <a:cs typeface="B Nazanin" pitchFamily="2" charset="-78"/>
                </a:rPr>
                <a:t> </a:t>
              </a:r>
              <a:r>
                <a:rPr lang="fa-IR" dirty="0">
                  <a:cs typeface="B Nazanin" pitchFamily="2" charset="-78"/>
                </a:rPr>
                <a:t>روشهاي كنترل كيفيت </a:t>
              </a:r>
              <a:r>
                <a:rPr lang="fa-IR" dirty="0" smtClean="0">
                  <a:cs typeface="B Nazanin" pitchFamily="2" charset="-78"/>
                </a:rPr>
                <a:t>را </a:t>
              </a:r>
              <a:r>
                <a:rPr lang="fa-IR" dirty="0">
                  <a:cs typeface="B Nazanin" pitchFamily="2" charset="-78"/>
                </a:rPr>
                <a:t>در كشور ژاپن آموزش دهد. ژاپني‎ها به سرعت خود را با آموزشهاي دمينگ هماهنگ ساخته و در اين روشها تغييراتي به وجود آوردند.</a:t>
              </a:r>
              <a:endParaRPr lang="en-US" dirty="0">
                <a:cs typeface="B Nazanin" pitchFamily="2" charset="-78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05" y="1980702"/>
              <a:ext cx="1695450" cy="154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808533" y="1025862"/>
            <a:ext cx="7450558" cy="2970044"/>
            <a:chOff x="808533" y="1025862"/>
            <a:chExt cx="7450558" cy="2970044"/>
          </a:xfrm>
        </p:grpSpPr>
        <p:sp>
          <p:nvSpPr>
            <p:cNvPr id="39" name="Rectangle 38"/>
            <p:cNvSpPr/>
            <p:nvPr/>
          </p:nvSpPr>
          <p:spPr>
            <a:xfrm>
              <a:off x="808533" y="1025862"/>
              <a:ext cx="3499259" cy="297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1700" dirty="0"/>
                <a:t>در اواخر دهه 1970، آمريكايي‎ها و اروپايي‎ها متوجه پيشي گرفتن ژاپني‎ها در تسخير بازارهاي جهاني شدند و به فكر استفاده از نگرش </a:t>
              </a:r>
              <a:r>
                <a:rPr lang="en-US" sz="1700" dirty="0"/>
                <a:t>TQM </a:t>
              </a:r>
              <a:r>
                <a:rPr lang="ar-SA" sz="1700" dirty="0"/>
                <a:t>در مديريت­هاي خود گرديدند. در سال 1987 آمريكا در مقابل جايزه دمينگ، جايزه‎اي را به نام «مالكوم بالدريج» ابداع كرد. اين جايزه براي معرفي سازمان­هايي كه به بالا بردن سطح كيفيت خود و اجراي </a:t>
              </a:r>
              <a:r>
                <a:rPr lang="en-US" sz="1700" dirty="0"/>
                <a:t>TQM </a:t>
              </a:r>
              <a:r>
                <a:rPr lang="ar-SA" sz="1700" dirty="0"/>
                <a:t>دست يافته‎اند، طراحي شده است</a:t>
              </a:r>
              <a:r>
                <a:rPr lang="ar-SA" sz="1700" dirty="0" smtClean="0"/>
                <a:t>.</a:t>
              </a:r>
              <a:endParaRPr lang="fa-IR" sz="1700" dirty="0" smtClean="0"/>
            </a:p>
            <a:p>
              <a:pPr algn="just" rtl="1"/>
              <a:r>
                <a:rPr lang="en-US" sz="1700" dirty="0"/>
                <a:t/>
              </a:r>
              <a:br>
                <a:rPr lang="en-US" sz="1700" dirty="0"/>
              </a:br>
              <a:endParaRPr lang="en-US" sz="17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548" y="1766207"/>
              <a:ext cx="1404543" cy="19273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094436690"/>
              </p:ext>
            </p:extLst>
          </p:nvPr>
        </p:nvGraphicFramePr>
        <p:xfrm>
          <a:off x="6404460" y="34341"/>
          <a:ext cx="284544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3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62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6899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Graphic spid="4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67"/>
            <a:ext cx="2447925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61776937"/>
              </p:ext>
            </p:extLst>
          </p:nvPr>
        </p:nvGraphicFramePr>
        <p:xfrm>
          <a:off x="6404460" y="69037"/>
          <a:ext cx="284544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677025" y="1988310"/>
            <a:ext cx="2466975" cy="2305965"/>
            <a:chOff x="6649311" y="1502815"/>
            <a:chExt cx="2466975" cy="23059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11" y="1502815"/>
              <a:ext cx="2466975" cy="23059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Oval 16"/>
            <p:cNvSpPr/>
            <p:nvPr/>
          </p:nvSpPr>
          <p:spPr>
            <a:xfrm>
              <a:off x="7067276" y="1706557"/>
              <a:ext cx="1631043" cy="610820"/>
            </a:xfrm>
            <a:prstGeom prst="ellipse">
              <a:avLst/>
            </a:prstGeom>
            <a:solidFill>
              <a:srgbClr val="DCD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6568" y="1706557"/>
              <a:ext cx="183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Quality Management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128720" y="217673"/>
            <a:ext cx="3755409" cy="550481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2250449" y="741463"/>
            <a:ext cx="4907377" cy="575482"/>
            <a:chOff x="1204407" y="600157"/>
            <a:chExt cx="4907377" cy="575482"/>
          </a:xfrm>
        </p:grpSpPr>
        <p:sp>
          <p:nvSpPr>
            <p:cNvPr id="25" name="Rectangle 24"/>
            <p:cNvSpPr/>
            <p:nvPr/>
          </p:nvSpPr>
          <p:spPr>
            <a:xfrm>
              <a:off x="1204407" y="600157"/>
              <a:ext cx="4886463" cy="550481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1225321" y="625158"/>
              <a:ext cx="4886463" cy="55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342900" lvl="0" indent="-3429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a-IR" sz="2000" b="0" kern="1200" dirty="0" smtClean="0">
                  <a:cs typeface="B Nazanin" panose="00000400000000000000" pitchFamily="2" charset="-78"/>
                </a:rPr>
                <a:t>مشتری را راضی به خرید کالا و خدمت تولیدی می کنیم</a:t>
              </a:r>
              <a:endParaRPr lang="en-US" sz="2000" b="0" kern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4065" y="1293167"/>
            <a:ext cx="5354914" cy="718800"/>
            <a:chOff x="637603" y="1010930"/>
            <a:chExt cx="5354914" cy="718800"/>
          </a:xfrm>
        </p:grpSpPr>
        <p:sp>
          <p:nvSpPr>
            <p:cNvPr id="23" name="Rectangle 22"/>
            <p:cNvSpPr/>
            <p:nvPr/>
          </p:nvSpPr>
          <p:spPr>
            <a:xfrm>
              <a:off x="637603" y="1160475"/>
              <a:ext cx="5196285" cy="550481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796232" y="1010930"/>
              <a:ext cx="5196285" cy="71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342900" lvl="0" indent="-342900" algn="r" defTabSz="889000" rtl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a-IR" sz="2000" b="0" kern="1200" dirty="0" smtClean="0">
                  <a:cs typeface="B Nazanin" panose="00000400000000000000" pitchFamily="2" charset="-78"/>
                </a:rPr>
                <a:t>بازاریابی شامل تبلیغات فروش و قانع کردن مشتریان به خرید کالا و خدمت تولیدی ست.</a:t>
              </a:r>
              <a:endParaRPr lang="en-US" sz="2000" b="0" kern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91116" y="2609586"/>
            <a:ext cx="4894183" cy="550481"/>
            <a:chOff x="1187497" y="27524"/>
            <a:chExt cx="4894183" cy="550481"/>
          </a:xfrm>
        </p:grpSpPr>
        <p:sp>
          <p:nvSpPr>
            <p:cNvPr id="42" name="Rectangle 41"/>
            <p:cNvSpPr/>
            <p:nvPr/>
          </p:nvSpPr>
          <p:spPr>
            <a:xfrm>
              <a:off x="1187497" y="27524"/>
              <a:ext cx="4894183" cy="5504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1187497" y="27524"/>
              <a:ext cx="4894183" cy="55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342900" lvl="0" indent="-3429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a-IR" sz="2000" b="0" kern="1200" dirty="0" smtClean="0">
                  <a:cs typeface="B Nazanin" panose="00000400000000000000" pitchFamily="2" charset="-78"/>
                </a:rPr>
                <a:t>مشتری، مشخص می­کند کار درست چیست</a:t>
              </a:r>
              <a:endParaRPr lang="en-US" sz="2000" b="0" kern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91116" y="3187591"/>
            <a:ext cx="4894183" cy="550481"/>
            <a:chOff x="1187497" y="605529"/>
            <a:chExt cx="4894183" cy="550481"/>
          </a:xfrm>
        </p:grpSpPr>
        <p:sp>
          <p:nvSpPr>
            <p:cNvPr id="40" name="Rectangle 39"/>
            <p:cNvSpPr/>
            <p:nvPr/>
          </p:nvSpPr>
          <p:spPr>
            <a:xfrm>
              <a:off x="1187497" y="605529"/>
              <a:ext cx="4894183" cy="5504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187497" y="605529"/>
              <a:ext cx="4894183" cy="55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342900" lvl="0" indent="-3429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a-IR" sz="2000" b="0" kern="1200" dirty="0" smtClean="0">
                  <a:cs typeface="B Nazanin" panose="00000400000000000000" pitchFamily="2" charset="-78"/>
                </a:rPr>
                <a:t>کالا و خدمت مورد رضایت مشتری را تولید می کنیم</a:t>
              </a:r>
              <a:endParaRPr lang="en-US" sz="2000" b="0" kern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91116" y="3765597"/>
            <a:ext cx="4894183" cy="550481"/>
            <a:chOff x="1187497" y="1183535"/>
            <a:chExt cx="4894183" cy="550481"/>
          </a:xfrm>
        </p:grpSpPr>
        <p:sp>
          <p:nvSpPr>
            <p:cNvPr id="38" name="Rectangle 37"/>
            <p:cNvSpPr/>
            <p:nvPr/>
          </p:nvSpPr>
          <p:spPr>
            <a:xfrm>
              <a:off x="1187497" y="1183535"/>
              <a:ext cx="4894183" cy="5504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1187497" y="1183535"/>
              <a:ext cx="4894183" cy="55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342900" lvl="0" indent="-3429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a-IR" sz="2000" b="0" kern="1200" dirty="0" smtClean="0">
                  <a:cs typeface="B Nazanin" panose="00000400000000000000" pitchFamily="2" charset="-78"/>
                </a:rPr>
                <a:t>بازاریابی در راستای آگاهی از نیاز مشتریان انجام می­شود.</a:t>
              </a:r>
              <a:endParaRPr lang="en-US" sz="2000" b="0" kern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07806" y="280352"/>
            <a:ext cx="3755409" cy="550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342900" lvl="0" indent="-34290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fa-IR" sz="2000" b="0" kern="1200" dirty="0" smtClean="0">
                <a:cs typeface="B Nazanin" panose="00000400000000000000" pitchFamily="2" charset="-78"/>
              </a:rPr>
              <a:t>ما، مشخص می­کنیم کار درست چیست</a:t>
            </a:r>
            <a:endParaRPr lang="en-US" sz="2000" b="0" kern="1200" dirty="0">
              <a:cs typeface="B Nazanin" panose="00000400000000000000" pitchFamily="2" charset="-78"/>
            </a:endParaRP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4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2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3958186"/>
              </p:ext>
            </p:extLst>
          </p:nvPr>
        </p:nvGraphicFramePr>
        <p:xfrm>
          <a:off x="6404460" y="69037"/>
          <a:ext cx="284544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2022" y="1405457"/>
            <a:ext cx="1985165" cy="763525"/>
            <a:chOff x="601668" y="876846"/>
            <a:chExt cx="1985165" cy="763525"/>
          </a:xfrm>
        </p:grpSpPr>
        <p:sp>
          <p:nvSpPr>
            <p:cNvPr id="12" name="Oval Callout 11"/>
            <p:cNvSpPr/>
            <p:nvPr/>
          </p:nvSpPr>
          <p:spPr>
            <a:xfrm>
              <a:off x="601668" y="876846"/>
              <a:ext cx="1985165" cy="763525"/>
            </a:xfrm>
            <a:prstGeom prst="wedgeEllipseCallout">
              <a:avLst>
                <a:gd name="adj1" fmla="val 69228"/>
                <a:gd name="adj2" fmla="val 48200"/>
              </a:avLst>
            </a:prstGeom>
            <a:ln w="28575">
              <a:solidFill>
                <a:srgbClr val="6D97C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7079" y="943792"/>
              <a:ext cx="137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9050" y="1259900"/>
            <a:ext cx="1985165" cy="763525"/>
            <a:chOff x="5793640" y="831553"/>
            <a:chExt cx="1985165" cy="763525"/>
          </a:xfrm>
        </p:grpSpPr>
        <p:sp>
          <p:nvSpPr>
            <p:cNvPr id="15" name="TextBox 14"/>
            <p:cNvSpPr txBox="1"/>
            <p:nvPr/>
          </p:nvSpPr>
          <p:spPr>
            <a:xfrm>
              <a:off x="6099049" y="982482"/>
              <a:ext cx="137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5793640" y="831553"/>
              <a:ext cx="1985165" cy="763525"/>
            </a:xfrm>
            <a:prstGeom prst="wedgeEllipseCallout">
              <a:avLst>
                <a:gd name="adj1" fmla="val -56582"/>
                <a:gd name="adj2" fmla="val 58925"/>
              </a:avLst>
            </a:prstGeom>
            <a:noFill/>
            <a:ln w="28575">
              <a:solidFill>
                <a:srgbClr val="6D97C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21334" y="3427774"/>
            <a:ext cx="2290575" cy="763525"/>
            <a:chOff x="3197655" y="2724455"/>
            <a:chExt cx="2290575" cy="763525"/>
          </a:xfrm>
        </p:grpSpPr>
        <p:sp>
          <p:nvSpPr>
            <p:cNvPr id="17" name="Oval Callout 16"/>
            <p:cNvSpPr/>
            <p:nvPr/>
          </p:nvSpPr>
          <p:spPr>
            <a:xfrm>
              <a:off x="3197655" y="2724455"/>
              <a:ext cx="2290575" cy="763525"/>
            </a:xfrm>
            <a:prstGeom prst="wedgeEllipseCallout">
              <a:avLst>
                <a:gd name="adj1" fmla="val -2271"/>
                <a:gd name="adj2" fmla="val -94797"/>
              </a:avLst>
            </a:prstGeom>
            <a:noFill/>
            <a:ln w="28575">
              <a:solidFill>
                <a:srgbClr val="6D97C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0359" y="2875384"/>
              <a:ext cx="1985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5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  <p:pic>
        <p:nvPicPr>
          <p:cNvPr id="19458" name="Picture 2" descr="Image result for tq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6452" y="571486"/>
            <a:ext cx="250582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4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238996"/>
              </p:ext>
            </p:extLst>
          </p:nvPr>
        </p:nvGraphicFramePr>
        <p:xfrm>
          <a:off x="6404460" y="69037"/>
          <a:ext cx="284544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83" y="0"/>
            <a:ext cx="3191712" cy="276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2" y="433880"/>
            <a:ext cx="1976015" cy="1956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8" y="2484944"/>
            <a:ext cx="1976015" cy="1781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9" b="17342"/>
          <a:stretch/>
        </p:blipFill>
        <p:spPr>
          <a:xfrm>
            <a:off x="3187034" y="2966035"/>
            <a:ext cx="2871210" cy="214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60" y="433880"/>
            <a:ext cx="204416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2404227"/>
            <a:ext cx="2701548" cy="205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34" y="111750"/>
            <a:ext cx="287121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1" y="487987"/>
            <a:ext cx="2281686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2389944"/>
            <a:ext cx="2454122" cy="2660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43" y="2977424"/>
            <a:ext cx="2796750" cy="216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61" y="338585"/>
            <a:ext cx="1939670" cy="2051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38366" y="3030928"/>
            <a:ext cx="2078916" cy="151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26" y="135620"/>
            <a:ext cx="3055572" cy="25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6" y="462940"/>
            <a:ext cx="2238435" cy="187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6" y="2761257"/>
            <a:ext cx="2057400" cy="221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1" y="3113726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38958" y="3128009"/>
            <a:ext cx="1877731" cy="1332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59" y="401042"/>
            <a:ext cx="2146139" cy="193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2"/>
          <a:stretch/>
        </p:blipFill>
        <p:spPr>
          <a:xfrm>
            <a:off x="6489419" y="226742"/>
            <a:ext cx="2259379" cy="22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2516934632"/>
              </p:ext>
            </p:extLst>
          </p:nvPr>
        </p:nvGraphicFramePr>
        <p:xfrm>
          <a:off x="-2299725" y="15916"/>
          <a:ext cx="223462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1186759" y="720593"/>
            <a:ext cx="6871758" cy="4069939"/>
            <a:chOff x="1365195" y="414482"/>
            <a:chExt cx="6871758" cy="406993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299" b="94156" l="72171" r="100000">
                          <a14:foregroundMark x1="74924" y1="30519" x2="74006" y2="24675"/>
                          <a14:foregroundMark x1="92049" y1="63636" x2="74006" y2="72078"/>
                          <a14:foregroundMark x1="94801" y1="76623" x2="84709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1"/>
            <a:stretch/>
          </p:blipFill>
          <p:spPr>
            <a:xfrm>
              <a:off x="7290436" y="414482"/>
              <a:ext cx="946517" cy="241318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365195" y="424133"/>
              <a:ext cx="6096528" cy="4060288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49550" l="10000" r="49900">
                        <a14:foregroundMark x1="42800" y1="35435" x2="32400" y2="34535"/>
                        <a14:foregroundMark x1="33400" y1="40841" x2="43200" y2="34234"/>
                        <a14:foregroundMark x1="30900" y1="39790" x2="44000" y2="29880"/>
                        <a14:foregroundMark x1="31500" y1="37087" x2="37400" y2="30180"/>
                        <a14:foregroundMark x1="32800" y1="28979" x2="38400" y2="41742"/>
                        <a14:foregroundMark x1="30100" y1="36486" x2="38600" y2="27928"/>
                        <a14:foregroundMark x1="43800" y1="39189" x2="34200" y2="289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759" y="718707"/>
            <a:ext cx="6096528" cy="40602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37988" b="97748" l="50500" r="90000">
                        <a14:foregroundMark x1="70500" y1="67718" x2="58800" y2="61712"/>
                        <a14:foregroundMark x1="61300" y1="70871" x2="65900" y2="59309"/>
                        <a14:foregroundMark x1="58400" y1="69670" x2="62600" y2="60511"/>
                        <a14:foregroundMark x1="59200" y1="58408" x2="62400" y2="68018"/>
                        <a14:foregroundMark x1="57800" y1="65165" x2="72400" y2="62162"/>
                        <a14:foregroundMark x1="59900" y1="37988" x2="59900" y2="37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759" y="692255"/>
            <a:ext cx="6096528" cy="40602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553" b="48348" l="50400" r="90000">
                        <a14:foregroundMark x1="53700" y1="34384" x2="71000" y2="36336"/>
                        <a14:foregroundMark x1="71200" y1="30931" x2="54200" y2="41592"/>
                        <a14:foregroundMark x1="70600" y1="36937" x2="70600" y2="34084"/>
                        <a14:foregroundMark x1="72100" y1="40691" x2="55600" y2="30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759" y="739895"/>
            <a:ext cx="6096528" cy="40602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0300" b="100000" l="10000" r="49600">
                        <a14:foregroundMark x1="28200" y1="61862" x2="45700" y2="65616"/>
                        <a14:foregroundMark x1="45700" y1="61261" x2="28000" y2="65015"/>
                        <a14:foregroundMark x1="30300" y1="59610" x2="30300" y2="68769"/>
                        <a14:foregroundMark x1="43800" y1="67117" x2="36500" y2="66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759" y="729031"/>
            <a:ext cx="6096528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1.02396 0.013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98" y="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98524 0.01019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26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69" grpId="0">
        <p:bldAsOne/>
      </p:bldGraphic>
      <p:bldGraphic spid="69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217099664"/>
              </p:ext>
            </p:extLst>
          </p:nvPr>
        </p:nvGraphicFramePr>
        <p:xfrm>
          <a:off x="6941481" y="0"/>
          <a:ext cx="2234629" cy="64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lide Number Placeholder 1"/>
          <p:cNvSpPr txBox="1">
            <a:spLocks/>
          </p:cNvSpPr>
          <p:nvPr/>
        </p:nvSpPr>
        <p:spPr>
          <a:xfrm>
            <a:off x="3961179" y="4838958"/>
            <a:ext cx="505443" cy="37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fa-IR" sz="1800" b="1" kern="0" dirty="0" smtClean="0">
                <a:solidFill>
                  <a:schemeClr val="accent2"/>
                </a:solidFill>
                <a:latin typeface="B Titi"/>
                <a:cs typeface="B Nazanin" panose="00000400000000000000" pitchFamily="2" charset="-78"/>
              </a:rPr>
              <a:t>8</a:t>
            </a:r>
            <a:endParaRPr lang="en" sz="1800" b="1" kern="0" dirty="0">
              <a:solidFill>
                <a:schemeClr val="accent2"/>
              </a:solidFill>
              <a:latin typeface="B Titi"/>
              <a:cs typeface="B Nazanin" panose="00000400000000000000" pitchFamily="2" charset="-78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476507" y="142858"/>
            <a:ext cx="3024187" cy="2100262"/>
          </a:xfrm>
        </p:spPr>
        <p:txBody>
          <a:bodyPr/>
          <a:lstStyle/>
          <a:p>
            <a:pPr marL="0" indent="0" algn="r" rtl="1">
              <a:buFontTx/>
              <a:buNone/>
              <a:defRPr/>
            </a:pPr>
            <a:r>
              <a:rPr lang="fa-IR" sz="1800" b="1" dirty="0" smtClean="0">
                <a:effectLst/>
              </a:rPr>
              <a:t>برنامه ریزی کنید:</a:t>
            </a:r>
            <a:endParaRPr lang="en-US" sz="1800" b="1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چشم اندازهای آینده را تعیین کنید</a:t>
            </a:r>
            <a:endParaRPr lang="en-US" sz="1600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ماموریت را مشخص سازید</a:t>
            </a:r>
            <a:endParaRPr lang="en-US" sz="1600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ارزش ها را شفاف کنید</a:t>
            </a:r>
            <a:endParaRPr lang="en-US" sz="1600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اهداف را معین کنید</a:t>
            </a:r>
            <a:endParaRPr lang="en-US" sz="1600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راهبردها را مشخص کنید</a:t>
            </a:r>
            <a:endParaRPr lang="en-US" sz="1600" dirty="0">
              <a:effectLst/>
            </a:endParaRPr>
          </a:p>
          <a:p>
            <a:pPr algn="r" rtl="1">
              <a:defRPr/>
            </a:pPr>
            <a:r>
              <a:rPr lang="fa-IR" sz="1600" dirty="0">
                <a:effectLst/>
              </a:rPr>
              <a:t>برنامه های عملی را تدوین کنید</a:t>
            </a:r>
            <a:endParaRPr lang="en-US" sz="1600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3570" y="1714494"/>
            <a:ext cx="2700338" cy="1487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اجرا کنید: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1600" dirty="0">
                <a:latin typeface="+mn-lt"/>
                <a:cs typeface="+mn-cs"/>
              </a:rPr>
              <a:t>برنامه بهبود را مستقر کنید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1600" dirty="0">
                <a:latin typeface="+mn-lt"/>
                <a:cs typeface="+mn-cs"/>
              </a:rPr>
              <a:t>حل مسئله را شروع کنید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1600" dirty="0">
                <a:latin typeface="+mn-lt"/>
                <a:cs typeface="+mn-cs"/>
              </a:rPr>
              <a:t>بهبود های فرآیند را مستقر کنید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27331" y="3121039"/>
            <a:ext cx="2773363" cy="1379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ارزیابی کنید: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a-IR" sz="1600" dirty="0">
                <a:latin typeface="+mn-lt"/>
                <a:cs typeface="+mn-cs"/>
              </a:rPr>
              <a:t>نقاط قابل نقد و تجدید نظر را مشخص کنید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r" rtl="1">
              <a:lnSpc>
                <a:spcPct val="107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a-IR" sz="1600" dirty="0">
                <a:latin typeface="+mn-lt"/>
                <a:cs typeface="+mn-cs"/>
              </a:rPr>
              <a:t>نتایج بدست آمده را ارزیابی کنید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857370"/>
            <a:ext cx="2808288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a-IR" sz="1800" b="1" dirty="0">
                <a:latin typeface="+mn-lt"/>
                <a:cs typeface="+mn-cs"/>
              </a:rPr>
              <a:t>اقدام کنید:</a:t>
            </a:r>
            <a:endParaRPr lang="en-US" sz="1800" b="1" dirty="0">
              <a:latin typeface="+mn-lt"/>
              <a:cs typeface="+mn-cs"/>
            </a:endParaRPr>
          </a:p>
          <a:p>
            <a:pPr marL="285750" indent="-285750" algn="r" rtl="1">
              <a:lnSpc>
                <a:spcPct val="107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a-IR" sz="1800" dirty="0">
                <a:latin typeface="+mn-lt"/>
                <a:cs typeface="+mn-cs"/>
              </a:rPr>
              <a:t>اقدامات اصلاحی را آغاز کنید</a:t>
            </a:r>
            <a:endParaRPr lang="en-US" sz="1800" dirty="0">
              <a:latin typeface="+mn-lt"/>
              <a:cs typeface="+mn-cs"/>
            </a:endParaRPr>
          </a:p>
          <a:p>
            <a:pPr marL="285750" indent="-285750" algn="r" rtl="1">
              <a:lnSpc>
                <a:spcPct val="107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a-IR" sz="1800" dirty="0">
                <a:latin typeface="+mn-lt"/>
                <a:cs typeface="+mn-cs"/>
              </a:rPr>
              <a:t>اصلاحات برنامه را شروع کنید</a:t>
            </a: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6" name="Bent Arrow 25"/>
          <p:cNvSpPr/>
          <p:nvPr/>
        </p:nvSpPr>
        <p:spPr bwMode="auto">
          <a:xfrm rot="5400000">
            <a:off x="5844391" y="738975"/>
            <a:ext cx="989012" cy="962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27" name="Bent Arrow 26"/>
          <p:cNvSpPr/>
          <p:nvPr/>
        </p:nvSpPr>
        <p:spPr bwMode="auto">
          <a:xfrm rot="10800000">
            <a:off x="5715009" y="3286130"/>
            <a:ext cx="989013" cy="962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28" name="Bent Arrow 27"/>
          <p:cNvSpPr/>
          <p:nvPr/>
        </p:nvSpPr>
        <p:spPr bwMode="auto">
          <a:xfrm rot="16200000">
            <a:off x="1629549" y="3228186"/>
            <a:ext cx="989012" cy="962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29" name="Bent Arrow 28"/>
          <p:cNvSpPr/>
          <p:nvPr/>
        </p:nvSpPr>
        <p:spPr bwMode="auto">
          <a:xfrm>
            <a:off x="1736568" y="594186"/>
            <a:ext cx="987425" cy="962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1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/>
          <a:lstStyle/>
          <a:p>
            <a:pPr algn="r"/>
            <a:r>
              <a:rPr lang="ar-SA" sz="2800" b="1" dirty="0" smtClean="0">
                <a:solidFill>
                  <a:schemeClr val="tx1"/>
                </a:solidFill>
                <a:latin typeface="Arial" charset="0"/>
                <a:cs typeface="B Zar" pitchFamily="2" charset="-78"/>
              </a:rPr>
              <a:t>آموزه</a:t>
            </a:r>
            <a:r>
              <a:rPr lang="ar-SA" sz="2800" b="1" dirty="0" smtClean="0">
                <a:solidFill>
                  <a:schemeClr val="tx1"/>
                </a:solidFill>
                <a:latin typeface="Arial" charset="0"/>
              </a:rPr>
              <a:t>‌</a:t>
            </a:r>
            <a:r>
              <a:rPr lang="ar-SA" sz="2800" b="1" dirty="0" smtClean="0">
                <a:solidFill>
                  <a:schemeClr val="tx1"/>
                </a:solidFill>
                <a:latin typeface="Arial" charset="0"/>
                <a:cs typeface="B Zar" pitchFamily="2" charset="-78"/>
              </a:rPr>
              <a:t>هاي چهارده</a:t>
            </a:r>
            <a:r>
              <a:rPr lang="ar-SA" sz="2800" b="1" dirty="0" smtClean="0">
                <a:solidFill>
                  <a:schemeClr val="tx1"/>
                </a:solidFill>
                <a:latin typeface="Arial" charset="0"/>
              </a:rPr>
              <a:t>‌‌</a:t>
            </a:r>
            <a:r>
              <a:rPr lang="ar-SA" sz="2800" b="1" dirty="0" smtClean="0">
                <a:solidFill>
                  <a:schemeClr val="tx1"/>
                </a:solidFill>
                <a:latin typeface="Arial" charset="0"/>
                <a:cs typeface="B Zar" pitchFamily="2" charset="-78"/>
              </a:rPr>
              <a:t>گانه دمينگ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800"/>
            <a:ext cx="8229600" cy="3394472"/>
          </a:xfrm>
        </p:spPr>
        <p:txBody>
          <a:bodyPr/>
          <a:lstStyle/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1 )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ثبات در هدف و وحدت‌رويه در تصميم‌گيري براي حصول به بهبود كيفيت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2 )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پذيرش فلسفه جديد بهبود كيفيت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3 )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پرهيز از وابستگي به بازرسي توده‌اي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4 )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پايان دادن به توجه صرف به قيمت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5 )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بهبود دائمي سيستم توليد و خدمات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6 )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دادن آموزش روش‌هاي مدرن كار</a:t>
            </a:r>
            <a:endParaRPr lang="fa-IR" b="1" dirty="0" smtClean="0">
              <a:latin typeface="Arial" charset="0"/>
              <a:cs typeface="B Nazani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7 ) </a:t>
            </a:r>
            <a:r>
              <a:rPr lang="ar-SA" b="1" dirty="0" smtClean="0">
                <a:latin typeface="Arial" charset="0"/>
                <a:cs typeface="B Nazanin" pitchFamily="2" charset="-78"/>
              </a:rPr>
              <a:t>برقراري رهبري</a:t>
            </a:r>
            <a:endParaRPr lang="en-US" dirty="0" smtClean="0">
              <a:latin typeface="Arial" charset="0"/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811</Template>
  <TotalTime>34873</TotalTime>
  <Words>1589</Words>
  <Application>Microsoft Office PowerPoint</Application>
  <PresentationFormat>On-screen Show (16:9)</PresentationFormat>
  <Paragraphs>186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 Nazanin</vt:lpstr>
      <vt:lpstr>B Titi</vt:lpstr>
      <vt:lpstr>B Titr</vt:lpstr>
      <vt:lpstr>B Zar</vt:lpstr>
      <vt:lpstr>Barlow</vt:lpstr>
      <vt:lpstr>Calibri</vt:lpstr>
      <vt:lpstr>Goudy Old Style</vt:lpstr>
      <vt:lpstr>Times New Roman</vt:lpstr>
      <vt:lpstr>Webdings</vt:lpstr>
      <vt:lpstr>Wingdings</vt:lpstr>
      <vt:lpstr>Diseño predeterminado</vt:lpstr>
      <vt:lpstr>Chart</vt:lpstr>
      <vt:lpstr>PowerPoint Presentation</vt:lpstr>
      <vt:lpstr>PowerPoint Presentation</vt:lpstr>
      <vt:lpstr>PowerPoint Presentation</vt:lpstr>
      <vt:lpstr>تاریخچه مدیریت کیفیت جامع:</vt:lpstr>
      <vt:lpstr>PowerPoint Presentation</vt:lpstr>
      <vt:lpstr>PowerPoint Presentation</vt:lpstr>
      <vt:lpstr>PowerPoint Presentation</vt:lpstr>
      <vt:lpstr>PowerPoint Presentation</vt:lpstr>
      <vt:lpstr>آموزه‌هاي چهارده‌‌گانه دمينگ</vt:lpstr>
      <vt:lpstr>آموزه‌هاي چهارده‌‌گانه دمينگ(ادامه)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403</cp:revision>
  <dcterms:created xsi:type="dcterms:W3CDTF">2013-08-21T19:17:07Z</dcterms:created>
  <dcterms:modified xsi:type="dcterms:W3CDTF">2019-06-20T08:13:49Z</dcterms:modified>
</cp:coreProperties>
</file>